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74" r:id="rId6"/>
    <p:sldId id="279" r:id="rId7"/>
    <p:sldId id="281" r:id="rId8"/>
    <p:sldId id="282" r:id="rId9"/>
    <p:sldId id="283" r:id="rId10"/>
    <p:sldId id="275" r:id="rId11"/>
    <p:sldId id="276" r:id="rId12"/>
    <p:sldId id="278" r:id="rId13"/>
    <p:sldId id="277" r:id="rId14"/>
    <p:sldId id="284" r:id="rId15"/>
    <p:sldId id="286" r:id="rId16"/>
    <p:sldId id="285" r:id="rId17"/>
    <p:sldId id="272" r:id="rId1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22"/>
    <p:restoredTop sz="94732"/>
  </p:normalViewPr>
  <p:slideViewPr>
    <p:cSldViewPr snapToGrid="0" snapToObjects="1" showGuides="1">
      <p:cViewPr varScale="1">
        <p:scale>
          <a:sx n="84" d="100"/>
          <a:sy n="84" d="100"/>
        </p:scale>
        <p:origin x="240" y="760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98666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33771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75872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1609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25438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206873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85942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90918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79914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39289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05156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sto titolo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Testo titolo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Giovanni Mela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4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–Giovanni Mela</a:t>
            </a:r>
          </a:p>
        </p:txBody>
      </p:sp>
      <p:sp>
        <p:nvSpPr>
          <p:cNvPr id="94" name="“Inserisci qui una citazione”.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9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magine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zione">
    <p:bg>
      <p:bgPr>
        <a:solidFill>
          <a:srgbClr val="0034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olo sezion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/>
          <a:lstStyle>
            <a:lvl1pPr algn="l" defTabSz="2438338">
              <a:lnSpc>
                <a:spcPct val="80000"/>
              </a:lnSpc>
              <a:defRPr sz="11600" spc="-232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Titolo sezione</a:t>
            </a:r>
          </a:p>
        </p:txBody>
      </p:sp>
      <p:sp>
        <p:nvSpPr>
          <p:cNvPr id="118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 anchor="b"/>
          <a:lstStyle>
            <a:lvl1pPr defTabSz="584200">
              <a:defRPr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magine"/>
          <p:cNvSpPr>
            <a:spLocks noGrp="1"/>
          </p:cNvSpPr>
          <p:nvPr>
            <p:ph type="pic" idx="21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esto titolo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Testo titolo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sto titolo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Testo titolo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magine"/>
          <p:cNvSpPr>
            <a:spLocks noGrp="1"/>
          </p:cNvSpPr>
          <p:nvPr>
            <p:ph type="pic" idx="21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esto titolo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Testo titolo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3415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indent="0" algn="ctr">
              <a:spcBef>
                <a:spcPts val="0"/>
              </a:spcBef>
              <a:buSzTx/>
              <a:buNone/>
              <a:defRPr sz="54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sto tito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Testo titolo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sto tito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Testo titolo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>
              <a:defRPr sz="4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>
              <a:defRPr sz="4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>
              <a:defRPr sz="4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>
              <a:defRPr sz="4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magine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esto tito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Testo titolo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1117600" indent="-558800">
              <a:spcBef>
                <a:spcPts val="4500"/>
              </a:spcBef>
              <a:defRPr sz="3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1676400" indent="-558800">
              <a:spcBef>
                <a:spcPts val="4500"/>
              </a:spcBef>
              <a:defRPr sz="3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2235200" indent="-558800">
              <a:spcBef>
                <a:spcPts val="4500"/>
              </a:spcBef>
              <a:defRPr sz="3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2794000" indent="-558800">
              <a:spcBef>
                <a:spcPts val="4500"/>
              </a:spcBef>
              <a:defRPr sz="3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orpo livello uno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>
              <a:defRPr sz="4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>
              <a:defRPr sz="4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>
              <a:defRPr sz="4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>
              <a:defRPr sz="4800"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magine"/>
          <p:cNvSpPr>
            <a:spLocks noGrp="1"/>
          </p:cNvSpPr>
          <p:nvPr>
            <p:ph type="pic" sz="quarter" idx="21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magine"/>
          <p:cNvSpPr>
            <a:spLocks noGrp="1"/>
          </p:cNvSpPr>
          <p:nvPr>
            <p:ph type="pic" sz="quarter" idx="22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magine"/>
          <p:cNvSpPr>
            <a:spLocks noGrp="1"/>
          </p:cNvSpPr>
          <p:nvPr>
            <p:ph type="pic" idx="23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sto titolo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Testo titolo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ITC Avant Garde Std XLt Cn"/>
          <a:ea typeface="ITC Avant Garde Std XLt Cn"/>
          <a:cs typeface="ITC Avant Garde Std XLt Cn"/>
          <a:sym typeface="ITC Avant Garde Gothic Std Extra Light"/>
        </a:defRPr>
      </a:lvl1pPr>
      <a:lvl2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ITC Avant Garde Std XLt Cn"/>
          <a:ea typeface="ITC Avant Garde Std XLt Cn"/>
          <a:cs typeface="ITC Avant Garde Std XLt Cn"/>
          <a:sym typeface="ITC Avant Garde Gothic Std Extra Light"/>
        </a:defRPr>
      </a:lvl2pPr>
      <a:lvl3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ITC Avant Garde Std XLt Cn"/>
          <a:ea typeface="ITC Avant Garde Std XLt Cn"/>
          <a:cs typeface="ITC Avant Garde Std XLt Cn"/>
          <a:sym typeface="ITC Avant Garde Gothic Std Extra Light"/>
        </a:defRPr>
      </a:lvl3pPr>
      <a:lvl4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ITC Avant Garde Std XLt Cn"/>
          <a:ea typeface="ITC Avant Garde Std XLt Cn"/>
          <a:cs typeface="ITC Avant Garde Std XLt Cn"/>
          <a:sym typeface="ITC Avant Garde Gothic Std Extra Light"/>
        </a:defRPr>
      </a:lvl4pPr>
      <a:lvl5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ITC Avant Garde Std XLt Cn"/>
          <a:ea typeface="ITC Avant Garde Std XLt Cn"/>
          <a:cs typeface="ITC Avant Garde Std XLt Cn"/>
          <a:sym typeface="ITC Avant Garde Gothic Std Extra Light"/>
        </a:defRPr>
      </a:lvl5pPr>
      <a:lvl6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ITC Avant Garde Std XLt Cn"/>
          <a:ea typeface="ITC Avant Garde Std XLt Cn"/>
          <a:cs typeface="ITC Avant Garde Std XLt Cn"/>
          <a:sym typeface="ITC Avant Garde Gothic Std Extra Light"/>
        </a:defRPr>
      </a:lvl6pPr>
      <a:lvl7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ITC Avant Garde Std XLt Cn"/>
          <a:ea typeface="ITC Avant Garde Std XLt Cn"/>
          <a:cs typeface="ITC Avant Garde Std XLt Cn"/>
          <a:sym typeface="ITC Avant Garde Gothic Std Extra Light"/>
        </a:defRPr>
      </a:lvl7pPr>
      <a:lvl8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ITC Avant Garde Std XLt Cn"/>
          <a:ea typeface="ITC Avant Garde Std XLt Cn"/>
          <a:cs typeface="ITC Avant Garde Std XLt Cn"/>
          <a:sym typeface="ITC Avant Garde Gothic Std Extra Light"/>
        </a:defRPr>
      </a:lvl8pPr>
      <a:lvl9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ITC Avant Garde Std XLt Cn"/>
          <a:ea typeface="ITC Avant Garde Std XLt Cn"/>
          <a:cs typeface="ITC Avant Garde Std XLt Cn"/>
          <a:sym typeface="ITC Avant Garde Gothic Std Extra Light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osteonews.it/" TargetMode="External"/><Relationship Id="rId5" Type="http://schemas.openxmlformats.org/officeDocument/2006/relationships/hyperlink" Target="http://www.curareilfegato.it/" TargetMode="External"/><Relationship Id="rId4" Type="http://schemas.openxmlformats.org/officeDocument/2006/relationships/hyperlink" Target="http://www.epatoncologia.it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1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D.png" descr="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9310" y="5377617"/>
            <a:ext cx="2945736" cy="29607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U.png" descr="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6264" y="5382640"/>
            <a:ext cx="2945736" cy="29507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A.png" descr="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87571" y="5383201"/>
            <a:ext cx="2934650" cy="29495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L.png" descr="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22134" y="5383115"/>
            <a:ext cx="2949771" cy="29497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637527 0.000000" pathEditMode="relative">
                                      <p:cBhvr>
                                        <p:cTn id="11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 advAuto="0"/>
      <p:bldP spid="129" grpId="0" animBg="1" advAuto="0"/>
      <p:bldP spid="130" grpId="0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Dual.icns" descr="Dual.ic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553" y="11605473"/>
            <a:ext cx="2377710" cy="237771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C17F14EC-38B5-1C7C-7E94-46FBDBCAC204}"/>
              </a:ext>
            </a:extLst>
          </p:cNvPr>
          <p:cNvSpPr txBox="1">
            <a:spLocks/>
          </p:cNvSpPr>
          <p:nvPr/>
        </p:nvSpPr>
        <p:spPr>
          <a:xfrm>
            <a:off x="1580639" y="2122520"/>
            <a:ext cx="20828001" cy="1200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 hangingPunct="1"/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Categorie dei prodotti</a:t>
            </a:r>
          </a:p>
        </p:txBody>
      </p:sp>
      <p:sp>
        <p:nvSpPr>
          <p:cNvPr id="4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227167E9-1376-5A8F-BC9E-362C8EC47C22}"/>
              </a:ext>
            </a:extLst>
          </p:cNvPr>
          <p:cNvSpPr txBox="1">
            <a:spLocks/>
          </p:cNvSpPr>
          <p:nvPr/>
        </p:nvSpPr>
        <p:spPr>
          <a:xfrm>
            <a:off x="4320123" y="3390042"/>
            <a:ext cx="18651390" cy="7471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Pain: 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Antidolorifici, Integratori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</a:t>
            </a:r>
            <a:r>
              <a:rPr lang="it-IT" sz="4400" dirty="0" err="1">
                <a:solidFill>
                  <a:schemeClr val="bg1"/>
                </a:solidFill>
                <a:latin typeface="ITC Avant Garde Std Md" panose="020B0602020202020204" pitchFamily="34" charset="0"/>
              </a:rPr>
              <a:t>Cough</a:t>
            </a:r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 &amp; </a:t>
            </a:r>
            <a:r>
              <a:rPr lang="it-IT" sz="4400" dirty="0" err="1">
                <a:solidFill>
                  <a:schemeClr val="bg1"/>
                </a:solidFill>
                <a:latin typeface="ITC Avant Garde Std Md" panose="020B0602020202020204" pitchFamily="34" charset="0"/>
              </a:rPr>
              <a:t>Cold</a:t>
            </a:r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: 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Tosse grassa e tosse Secca - Medicinali di automedicazione</a:t>
            </a:r>
          </a:p>
          <a:p>
            <a:pPr lvl="4" algn="l" hangingPunct="1"/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Gastro: </a:t>
            </a:r>
          </a:p>
          <a:p>
            <a:pPr lvl="4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Antiacido Naturale – Dispositivo Medico</a:t>
            </a:r>
          </a:p>
          <a:p>
            <a:pPr lvl="4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Lassativo - Dispositivo Medico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Food </a:t>
            </a:r>
            <a:r>
              <a:rPr lang="it-IT" sz="4400" dirty="0" err="1">
                <a:solidFill>
                  <a:schemeClr val="bg1"/>
                </a:solidFill>
                <a:latin typeface="ITC Avant Garde Std Md" panose="020B0602020202020204" pitchFamily="34" charset="0"/>
              </a:rPr>
              <a:t>Supplement</a:t>
            </a:r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: 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Integratori alimentari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Antidiarroico</a:t>
            </a:r>
          </a:p>
          <a:p>
            <a:pPr lvl="1" algn="l" hangingPunct="1"/>
            <a:endParaRPr lang="it-IT" sz="4400" dirty="0">
              <a:solidFill>
                <a:schemeClr val="bg1"/>
              </a:solidFill>
              <a:latin typeface="ITC Avant Garde Std Bk" panose="020B0502020202020204" pitchFamily="34" charset="0"/>
            </a:endParaRPr>
          </a:p>
          <a:p>
            <a:pPr lvl="1" algn="l" hangingPunct="1"/>
            <a:endParaRPr lang="it-IT" sz="4400" dirty="0">
              <a:solidFill>
                <a:schemeClr val="bg1"/>
              </a:solidFill>
              <a:latin typeface="ITC Avant Garde Std Bk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92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e 8">
            <a:extLst>
              <a:ext uri="{FF2B5EF4-FFF2-40B4-BE49-F238E27FC236}">
                <a16:creationId xmlns:a16="http://schemas.microsoft.com/office/drawing/2014/main" id="{764AADD4-7B81-FA56-62E6-97108EF718BF}"/>
              </a:ext>
            </a:extLst>
          </p:cNvPr>
          <p:cNvSpPr/>
          <p:nvPr/>
        </p:nvSpPr>
        <p:spPr>
          <a:xfrm>
            <a:off x="18057845" y="7389845"/>
            <a:ext cx="6326155" cy="6326155"/>
          </a:xfrm>
          <a:prstGeom prst="ellipse">
            <a:avLst/>
          </a:prstGeom>
          <a:solidFill>
            <a:srgbClr val="D9D9D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42" name="Dual.icns" descr="Dual.ic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553" y="11605473"/>
            <a:ext cx="2377710" cy="237771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C17F14EC-38B5-1C7C-7E94-46FBDBCAC204}"/>
              </a:ext>
            </a:extLst>
          </p:cNvPr>
          <p:cNvSpPr txBox="1">
            <a:spLocks/>
          </p:cNvSpPr>
          <p:nvPr/>
        </p:nvSpPr>
        <p:spPr>
          <a:xfrm>
            <a:off x="1580639" y="2122520"/>
            <a:ext cx="20828001" cy="1200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 hangingPunct="1"/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Capacità in ambito digital</a:t>
            </a:r>
          </a:p>
        </p:txBody>
      </p:sp>
      <p:sp>
        <p:nvSpPr>
          <p:cNvPr id="4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227167E9-1376-5A8F-BC9E-362C8EC47C22}"/>
              </a:ext>
            </a:extLst>
          </p:cNvPr>
          <p:cNvSpPr txBox="1">
            <a:spLocks/>
          </p:cNvSpPr>
          <p:nvPr/>
        </p:nvSpPr>
        <p:spPr>
          <a:xfrm>
            <a:off x="4320123" y="3390042"/>
            <a:ext cx="18651390" cy="7471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Comprendere le esigenze informative dei pazienti</a:t>
            </a:r>
          </a:p>
          <a:p>
            <a:pPr lvl="1"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Bayer Disfunzione Erettile, Lilly Depressione, Novartis MSD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(Sindrome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Mielo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-Displastica, attività multi-lingue)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Creare strumenti digitali targettizzati</a:t>
            </a:r>
          </a:p>
          <a:p>
            <a:pPr lvl="1"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Angelini Igiene Intima, Bayer Vitamine/ Mal di testa/ Micosi, 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Novartis Onco-ematologia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Intercettare e  criticità e bisogni informativi</a:t>
            </a:r>
          </a:p>
          <a:p>
            <a:pPr lvl="1"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Angelini Dolore, Novartis Oncologia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Collaborare con community esistenti</a:t>
            </a:r>
          </a:p>
          <a:p>
            <a:pPr lvl="1"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Bayer Pediatria, Novartis Asma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C5B2874F-5F3C-751F-F2D7-40D8DEE24049}"/>
              </a:ext>
            </a:extLst>
          </p:cNvPr>
          <p:cNvSpPr/>
          <p:nvPr/>
        </p:nvSpPr>
        <p:spPr>
          <a:xfrm>
            <a:off x="20340735" y="-1063690"/>
            <a:ext cx="6326155" cy="6326155"/>
          </a:xfrm>
          <a:prstGeom prst="ellipse">
            <a:avLst/>
          </a:prstGeom>
          <a:solidFill>
            <a:srgbClr val="D9D9D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97F732FF-F6E1-D857-2AE5-B8E5B3E385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1" r="9941"/>
          <a:stretch/>
        </p:blipFill>
        <p:spPr>
          <a:xfrm>
            <a:off x="18432002" y="7764002"/>
            <a:ext cx="5577840" cy="5577840"/>
          </a:xfrm>
          <a:custGeom>
            <a:avLst/>
            <a:gdLst/>
            <a:ahLst/>
            <a:cxnLst/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88E4932-BD54-F789-2CF0-FD1FBA6A33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9" r="12569"/>
          <a:stretch/>
        </p:blipFill>
        <p:spPr>
          <a:xfrm>
            <a:off x="20714892" y="-689533"/>
            <a:ext cx="5577840" cy="5577840"/>
          </a:xfrm>
          <a:custGeom>
            <a:avLst/>
            <a:gdLst/>
            <a:ahLst/>
            <a:cxnLst/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9059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e 5">
            <a:extLst>
              <a:ext uri="{FF2B5EF4-FFF2-40B4-BE49-F238E27FC236}">
                <a16:creationId xmlns:a16="http://schemas.microsoft.com/office/drawing/2014/main" id="{8F468C88-8A5C-8330-F190-CA8152683375}"/>
              </a:ext>
            </a:extLst>
          </p:cNvPr>
          <p:cNvSpPr/>
          <p:nvPr/>
        </p:nvSpPr>
        <p:spPr>
          <a:xfrm>
            <a:off x="8658808" y="-541175"/>
            <a:ext cx="6326155" cy="6326155"/>
          </a:xfrm>
          <a:prstGeom prst="ellipse">
            <a:avLst/>
          </a:prstGeom>
          <a:solidFill>
            <a:srgbClr val="D9D9D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C17F14EC-38B5-1C7C-7E94-46FBDBCAC204}"/>
              </a:ext>
            </a:extLst>
          </p:cNvPr>
          <p:cNvSpPr txBox="1">
            <a:spLocks/>
          </p:cNvSpPr>
          <p:nvPr/>
        </p:nvSpPr>
        <p:spPr>
          <a:xfrm>
            <a:off x="1602196" y="3259109"/>
            <a:ext cx="11425648" cy="2651126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 defTabSz="91440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kern="1200" dirty="0">
                <a:solidFill>
                  <a:schemeClr val="tx1"/>
                </a:solidFill>
                <a:latin typeface="ITC Avant Garde Std Md" panose="020B0602020202020204" pitchFamily="34" charset="0"/>
                <a:ea typeface="+mj-ea"/>
                <a:cs typeface="+mj-cs"/>
              </a:rPr>
              <a:t>• Area </a:t>
            </a:r>
            <a:r>
              <a:rPr lang="en-US" sz="5400" kern="1200" dirty="0" err="1">
                <a:solidFill>
                  <a:schemeClr val="tx1"/>
                </a:solidFill>
                <a:latin typeface="ITC Avant Garde Std Md" panose="020B0602020202020204" pitchFamily="34" charset="0"/>
                <a:ea typeface="+mj-ea"/>
                <a:cs typeface="+mj-cs"/>
              </a:rPr>
              <a:t>terapeutica</a:t>
            </a:r>
            <a:endParaRPr lang="en-US" sz="5400" kern="1200" dirty="0">
              <a:solidFill>
                <a:schemeClr val="tx1"/>
              </a:solidFill>
              <a:latin typeface="ITC Avant Garde Std Md" panose="020B0602020202020204" pitchFamily="34" charset="0"/>
              <a:ea typeface="+mj-ea"/>
              <a:cs typeface="+mj-cs"/>
            </a:endParaRPr>
          </a:p>
          <a:p>
            <a:pPr algn="l" defTabSz="91440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kern="1200" dirty="0">
                <a:solidFill>
                  <a:schemeClr val="tx1"/>
                </a:solidFill>
                <a:latin typeface="ITC Avant Garde Std Md" panose="020B0602020202020204" pitchFamily="34" charset="0"/>
                <a:ea typeface="+mj-ea"/>
                <a:cs typeface="+mj-cs"/>
              </a:rPr>
              <a:t>    e </a:t>
            </a:r>
            <a:r>
              <a:rPr lang="en-US" sz="5400" kern="1200" dirty="0" err="1">
                <a:solidFill>
                  <a:schemeClr val="tx1"/>
                </a:solidFill>
                <a:latin typeface="ITC Avant Garde Std Md" panose="020B0602020202020204" pitchFamily="34" charset="0"/>
                <a:ea typeface="+mj-ea"/>
                <a:cs typeface="+mj-cs"/>
              </a:rPr>
              <a:t>progetti</a:t>
            </a:r>
            <a:r>
              <a:rPr lang="en-US" sz="5400" kern="1200" dirty="0">
                <a:solidFill>
                  <a:schemeClr val="tx1"/>
                </a:solidFill>
                <a:latin typeface="ITC Avant Garde Std Md" panose="020B0602020202020204" pitchFamily="34" charset="0"/>
                <a:ea typeface="+mj-ea"/>
                <a:cs typeface="+mj-cs"/>
              </a:rPr>
              <a:t> digital</a:t>
            </a:r>
          </a:p>
        </p:txBody>
      </p:sp>
      <p:sp>
        <p:nvSpPr>
          <p:cNvPr id="4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227167E9-1376-5A8F-BC9E-362C8EC47C22}"/>
              </a:ext>
            </a:extLst>
          </p:cNvPr>
          <p:cNvSpPr txBox="1">
            <a:spLocks/>
          </p:cNvSpPr>
          <p:nvPr/>
        </p:nvSpPr>
        <p:spPr>
          <a:xfrm>
            <a:off x="1611085" y="5743964"/>
            <a:ext cx="15080590" cy="747609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vert="horz" lIns="91440" tIns="45720" rIns="91440" bIns="45720" rtlCol="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</a:t>
            </a:r>
            <a:r>
              <a:rPr lang="it-IT" sz="4400" dirty="0">
                <a:solidFill>
                  <a:schemeClr val="tx1"/>
                </a:solidFill>
                <a:latin typeface="ITC Avant Garde Std Bk" panose="020B0502020202020204" pitchFamily="34" charset="0"/>
              </a:rPr>
              <a:t>Endocrinologia - </a:t>
            </a:r>
            <a:r>
              <a:rPr lang="en-US" sz="4400" kern="1200" dirty="0" err="1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Disfunzione</a:t>
            </a: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 </a:t>
            </a:r>
            <a:r>
              <a:rPr lang="en-US" sz="4400" kern="1200" dirty="0" err="1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Erettile</a:t>
            </a:r>
            <a:endParaRPr lang="en-US" sz="4400" kern="1200" dirty="0">
              <a:solidFill>
                <a:schemeClr val="tx1"/>
              </a:solidFill>
              <a:latin typeface="ITC Avant Garde Std Bk" panose="020B0502020202020204" pitchFamily="34" charset="0"/>
              <a:ea typeface="+mn-ea"/>
              <a:cs typeface="+mn-cs"/>
            </a:endParaRP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</a:t>
            </a:r>
            <a:r>
              <a:rPr lang="en-US" sz="4400" kern="1200" dirty="0" err="1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Psichiatria</a:t>
            </a: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 – </a:t>
            </a:r>
            <a:r>
              <a:rPr lang="en-US" sz="4400" kern="1200" dirty="0" err="1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Depressione</a:t>
            </a:r>
            <a:endParaRPr lang="en-US" sz="4400" kern="1200" dirty="0">
              <a:solidFill>
                <a:schemeClr val="tx1"/>
              </a:solidFill>
              <a:latin typeface="ITC Avant Garde Std Bk" panose="020B0502020202020204" pitchFamily="34" charset="0"/>
              <a:ea typeface="+mn-ea"/>
              <a:cs typeface="+mn-cs"/>
            </a:endParaRP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</a:t>
            </a:r>
            <a:r>
              <a:rPr lang="en-US" sz="4400" kern="1200" dirty="0" err="1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Dermatologia</a:t>
            </a: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 - </a:t>
            </a:r>
            <a:r>
              <a:rPr lang="en-US" sz="4400" kern="1200" dirty="0" err="1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Micosi</a:t>
            </a:r>
            <a:endParaRPr lang="en-US" sz="4400" kern="1200" dirty="0">
              <a:solidFill>
                <a:schemeClr val="tx1"/>
              </a:solidFill>
              <a:latin typeface="ITC Avant Garde Std Bk" panose="020B0502020202020204" pitchFamily="34" charset="0"/>
              <a:ea typeface="+mn-ea"/>
              <a:cs typeface="+mn-cs"/>
            </a:endParaRP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Dolore - Mal di Testa</a:t>
            </a: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Onco-</a:t>
            </a:r>
            <a:r>
              <a:rPr lang="en-US" sz="4400" kern="1200" dirty="0" err="1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ematologia</a:t>
            </a:r>
            <a:endParaRPr lang="en-US" sz="4400" kern="1200" dirty="0">
              <a:solidFill>
                <a:schemeClr val="tx1"/>
              </a:solidFill>
              <a:latin typeface="ITC Avant Garde Std Bk" panose="020B0502020202020204" pitchFamily="34" charset="0"/>
              <a:ea typeface="+mn-ea"/>
              <a:cs typeface="+mn-cs"/>
            </a:endParaRP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</a:t>
            </a:r>
            <a:r>
              <a:rPr lang="en-US" sz="4400" kern="1200" dirty="0" err="1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Oncologia</a:t>
            </a:r>
            <a:endParaRPr lang="en-US" sz="4400" kern="1200" dirty="0">
              <a:solidFill>
                <a:schemeClr val="tx1"/>
              </a:solidFill>
              <a:latin typeface="ITC Avant Garde Std Bk" panose="020B0502020202020204" pitchFamily="34" charset="0"/>
              <a:ea typeface="+mn-ea"/>
              <a:cs typeface="+mn-cs"/>
            </a:endParaRP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</a:t>
            </a:r>
            <a:r>
              <a:rPr lang="en-US" sz="4400" kern="1200" dirty="0" err="1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Pediatria</a:t>
            </a:r>
            <a:endParaRPr lang="en-US" sz="4400" kern="1200" dirty="0">
              <a:solidFill>
                <a:schemeClr val="tx1"/>
              </a:solidFill>
              <a:latin typeface="ITC Avant Garde Std Bk" panose="020B0502020202020204" pitchFamily="34" charset="0"/>
              <a:ea typeface="+mn-ea"/>
              <a:cs typeface="+mn-cs"/>
            </a:endParaRP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</a:t>
            </a:r>
            <a:r>
              <a:rPr lang="it-IT" sz="4400" dirty="0">
                <a:solidFill>
                  <a:schemeClr val="tx1"/>
                </a:solidFill>
                <a:latin typeface="ITC Avant Garde Std Bk" panose="020B0502020202020204" pitchFamily="34" charset="0"/>
              </a:rPr>
              <a:t>Pneumologia - Asma</a:t>
            </a:r>
            <a:endParaRPr lang="en-US" sz="4400" kern="1200" dirty="0">
              <a:solidFill>
                <a:schemeClr val="tx1"/>
              </a:solidFill>
              <a:latin typeface="ITC Avant Garde Std Bk" panose="020B0502020202020204" pitchFamily="34" charset="0"/>
              <a:ea typeface="+mn-ea"/>
              <a:cs typeface="+mn-cs"/>
            </a:endParaRP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</a:t>
            </a:r>
            <a:r>
              <a:rPr lang="en-US" sz="4400" kern="1200" dirty="0" err="1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Igiene</a:t>
            </a: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 intima</a:t>
            </a: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Food Supplement - </a:t>
            </a:r>
            <a:r>
              <a:rPr lang="en-US" sz="4400" kern="1200" dirty="0" err="1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Vitamine</a:t>
            </a:r>
            <a:endParaRPr lang="en-US" sz="4400" kern="1200" dirty="0">
              <a:solidFill>
                <a:schemeClr val="tx1"/>
              </a:solidFill>
              <a:latin typeface="ITC Avant Garde Std Bk" panose="020B0502020202020204" pitchFamily="34" charset="0"/>
              <a:ea typeface="+mn-ea"/>
              <a:cs typeface="+mn-cs"/>
            </a:endParaRP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</a:rPr>
              <a:t>• </a:t>
            </a:r>
            <a:r>
              <a:rPr lang="en-US" sz="4400" kern="1200" dirty="0" err="1">
                <a:solidFill>
                  <a:schemeClr val="tx1"/>
                </a:solidFill>
                <a:latin typeface="ITC Avant Garde Std Bk" panose="020B0502020202020204" pitchFamily="34" charset="0"/>
              </a:rPr>
              <a:t>Ematologia</a:t>
            </a: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</a:rPr>
              <a:t> - </a:t>
            </a:r>
            <a:r>
              <a:rPr lang="it-IT" sz="4400" dirty="0">
                <a:solidFill>
                  <a:schemeClr val="tx1"/>
                </a:solidFill>
                <a:latin typeface="ITC Avant Garde Std Bk" panose="020B0502020202020204" pitchFamily="34" charset="0"/>
              </a:rPr>
              <a:t>MSD (Sindrome </a:t>
            </a:r>
            <a:r>
              <a:rPr lang="it-IT" sz="4400" dirty="0" err="1">
                <a:solidFill>
                  <a:schemeClr val="tx1"/>
                </a:solidFill>
                <a:latin typeface="ITC Avant Garde Std Bk" panose="020B0502020202020204" pitchFamily="34" charset="0"/>
              </a:rPr>
              <a:t>Mielo</a:t>
            </a:r>
            <a:r>
              <a:rPr lang="it-IT" sz="4400" dirty="0">
                <a:solidFill>
                  <a:schemeClr val="tx1"/>
                </a:solidFill>
                <a:latin typeface="ITC Avant Garde Std Bk" panose="020B0502020202020204" pitchFamily="34" charset="0"/>
              </a:rPr>
              <a:t>-Displastica</a:t>
            </a:r>
            <a:r>
              <a:rPr lang="it-IT" sz="4400" dirty="0">
                <a:solidFill>
                  <a:schemeClr val="tx1"/>
                </a:solidFill>
                <a:latin typeface="ITC Avant Garde Std Md" panose="020B0602020202020204" pitchFamily="34" charset="0"/>
              </a:rPr>
              <a:t>)</a:t>
            </a:r>
            <a:endParaRPr lang="en-US" sz="4400" kern="1200" dirty="0">
              <a:solidFill>
                <a:schemeClr val="tx1"/>
              </a:solidFill>
              <a:latin typeface="ITC Avant Garde Std Md" panose="020B0602020202020204" pitchFamily="34" charset="0"/>
            </a:endParaRP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endParaRPr lang="en-US" sz="4400" kern="1200" dirty="0">
              <a:solidFill>
                <a:schemeClr val="tx1"/>
              </a:solidFill>
              <a:latin typeface="ITC Avant Garde Std Bk" panose="020B0502020202020204" pitchFamily="34" charset="0"/>
              <a:ea typeface="+mn-ea"/>
              <a:cs typeface="+mn-cs"/>
            </a:endParaRPr>
          </a:p>
          <a:p>
            <a:pPr indent="-228600" algn="l" defTabSz="914400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4400" kern="1200" dirty="0">
              <a:solidFill>
                <a:schemeClr val="tx1"/>
              </a:solidFill>
              <a:latin typeface="ITC Avant Garde Std Bk" panose="020B0502020202020204" pitchFamily="34" charset="0"/>
              <a:ea typeface="+mn-ea"/>
              <a:cs typeface="+mn-cs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C99A8FB7-A79B-4BC9-9D56-B79587F6A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609522" y="5301274"/>
            <a:ext cx="6236208" cy="6236208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B23893E2-3349-46D7-A7AA-B9E447957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993718" y="0"/>
            <a:ext cx="8396120" cy="7300400"/>
          </a:xfrm>
          <a:custGeom>
            <a:avLst/>
            <a:gdLst>
              <a:gd name="connsiteX0" fmla="*/ 262846 w 4198060"/>
              <a:gd name="connsiteY0" fmla="*/ 0 h 3650200"/>
              <a:gd name="connsiteX1" fmla="*/ 4198060 w 4198060"/>
              <a:gd name="connsiteY1" fmla="*/ 0 h 3650200"/>
              <a:gd name="connsiteX2" fmla="*/ 4198060 w 4198060"/>
              <a:gd name="connsiteY2" fmla="*/ 3021648 h 3650200"/>
              <a:gd name="connsiteX3" fmla="*/ 4142653 w 4198060"/>
              <a:gd name="connsiteY3" fmla="*/ 3072005 h 3650200"/>
              <a:gd name="connsiteX4" fmla="*/ 2532040 w 4198060"/>
              <a:gd name="connsiteY4" fmla="*/ 3650200 h 3650200"/>
              <a:gd name="connsiteX5" fmla="*/ 0 w 4198060"/>
              <a:gd name="connsiteY5" fmla="*/ 1118160 h 3650200"/>
              <a:gd name="connsiteX6" fmla="*/ 198981 w 4198060"/>
              <a:gd name="connsiteY6" fmla="*/ 132576 h 365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8060" h="3650200">
                <a:moveTo>
                  <a:pt x="262846" y="0"/>
                </a:moveTo>
                <a:lnTo>
                  <a:pt x="4198060" y="0"/>
                </a:lnTo>
                <a:lnTo>
                  <a:pt x="4198060" y="3021648"/>
                </a:lnTo>
                <a:lnTo>
                  <a:pt x="4142653" y="3072005"/>
                </a:lnTo>
                <a:cubicBezTo>
                  <a:pt x="3704967" y="3433216"/>
                  <a:pt x="3143843" y="3650200"/>
                  <a:pt x="2532040" y="3650200"/>
                </a:cubicBezTo>
                <a:cubicBezTo>
                  <a:pt x="1133633" y="3650200"/>
                  <a:pt x="0" y="2516567"/>
                  <a:pt x="0" y="1118160"/>
                </a:cubicBezTo>
                <a:cubicBezTo>
                  <a:pt x="0" y="768558"/>
                  <a:pt x="70852" y="435505"/>
                  <a:pt x="198981" y="132576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D4C6692-B40F-A7BE-2A57-5249E187A9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7" r="26583"/>
          <a:stretch/>
        </p:blipFill>
        <p:spPr>
          <a:xfrm>
            <a:off x="11938706" y="5630456"/>
            <a:ext cx="5577840" cy="5577840"/>
          </a:xfrm>
          <a:custGeom>
            <a:avLst/>
            <a:gdLst/>
            <a:ahLst/>
            <a:cxnLst/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A428DFE6-A4BA-9C94-DFF8-0A751680B3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0" r="11500"/>
          <a:stretch/>
        </p:blipFill>
        <p:spPr>
          <a:xfrm>
            <a:off x="16315368" y="0"/>
            <a:ext cx="8068632" cy="6972910"/>
          </a:xfrm>
          <a:custGeom>
            <a:avLst/>
            <a:gdLst/>
            <a:ahLst/>
            <a:cxnLst/>
            <a:rect l="l" t="t" r="r" b="b"/>
            <a:pathLst>
              <a:path w="4034316" h="3486455">
                <a:moveTo>
                  <a:pt x="280681" y="0"/>
                </a:moveTo>
                <a:lnTo>
                  <a:pt x="4034316" y="0"/>
                </a:lnTo>
                <a:lnTo>
                  <a:pt x="4034316" y="2800630"/>
                </a:lnTo>
                <a:lnTo>
                  <a:pt x="3874752" y="2945652"/>
                </a:lnTo>
                <a:cubicBezTo>
                  <a:pt x="3465371" y="3283503"/>
                  <a:pt x="2940535" y="3486455"/>
                  <a:pt x="2368296" y="3486455"/>
                </a:cubicBezTo>
                <a:cubicBezTo>
                  <a:pt x="1060322" y="3486455"/>
                  <a:pt x="0" y="2426133"/>
                  <a:pt x="0" y="1118159"/>
                </a:cubicBezTo>
                <a:cubicBezTo>
                  <a:pt x="0" y="791166"/>
                  <a:pt x="66270" y="479650"/>
                  <a:pt x="186113" y="196311"/>
                </a:cubicBezTo>
                <a:close/>
              </a:path>
            </a:pathLst>
          </a:custGeom>
        </p:spPr>
      </p:pic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2B7592FE-10D1-4664-B623-353F47C8D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776264" y="8064500"/>
            <a:ext cx="6607736" cy="5651500"/>
          </a:xfrm>
          <a:custGeom>
            <a:avLst/>
            <a:gdLst>
              <a:gd name="connsiteX0" fmla="*/ 1888600 w 3303868"/>
              <a:gd name="connsiteY0" fmla="*/ 0 h 2825750"/>
              <a:gd name="connsiteX1" fmla="*/ 3224042 w 3303868"/>
              <a:gd name="connsiteY1" fmla="*/ 553158 h 2825750"/>
              <a:gd name="connsiteX2" fmla="*/ 3303868 w 3303868"/>
              <a:gd name="connsiteY2" fmla="*/ 640989 h 2825750"/>
              <a:gd name="connsiteX3" fmla="*/ 3303868 w 3303868"/>
              <a:gd name="connsiteY3" fmla="*/ 2825750 h 2825750"/>
              <a:gd name="connsiteX4" fmla="*/ 250380 w 3303868"/>
              <a:gd name="connsiteY4" fmla="*/ 2825750 h 2825750"/>
              <a:gd name="connsiteX5" fmla="*/ 227944 w 3303868"/>
              <a:gd name="connsiteY5" fmla="*/ 2788819 h 2825750"/>
              <a:gd name="connsiteX6" fmla="*/ 0 w 3303868"/>
              <a:gd name="connsiteY6" fmla="*/ 1888600 h 2825750"/>
              <a:gd name="connsiteX7" fmla="*/ 1888600 w 3303868"/>
              <a:gd name="connsiteY7" fmla="*/ 0 h 282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3868" h="2825750">
                <a:moveTo>
                  <a:pt x="1888600" y="0"/>
                </a:moveTo>
                <a:cubicBezTo>
                  <a:pt x="2410123" y="0"/>
                  <a:pt x="2882273" y="211389"/>
                  <a:pt x="3224042" y="553158"/>
                </a:cubicBezTo>
                <a:lnTo>
                  <a:pt x="3303868" y="640989"/>
                </a:lnTo>
                <a:lnTo>
                  <a:pt x="3303868" y="2825750"/>
                </a:lnTo>
                <a:lnTo>
                  <a:pt x="250380" y="2825750"/>
                </a:lnTo>
                <a:lnTo>
                  <a:pt x="227944" y="2788819"/>
                </a:lnTo>
                <a:cubicBezTo>
                  <a:pt x="82574" y="2521217"/>
                  <a:pt x="0" y="2214552"/>
                  <a:pt x="0" y="1888600"/>
                </a:cubicBezTo>
                <a:cubicBezTo>
                  <a:pt x="0" y="845555"/>
                  <a:pt x="845555" y="0"/>
                  <a:pt x="188860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2" name="Dual.icns" descr="Dual.icns"/>
          <p:cNvPicPr>
            <a:picLocks noChangeAspect="1"/>
          </p:cNvPicPr>
          <p:nvPr/>
        </p:nvPicPr>
        <p:blipFill rotWithShape="1">
          <a:blip r:embed="rId4"/>
          <a:srcRect l="-404" t="3209" r="-8015" b="12025"/>
          <a:stretch/>
        </p:blipFill>
        <p:spPr>
          <a:xfrm>
            <a:off x="18082727" y="8789436"/>
            <a:ext cx="6301273" cy="4926587"/>
          </a:xfrm>
          <a:custGeom>
            <a:avLst/>
            <a:gdLst/>
            <a:ahLst/>
            <a:cxnLst/>
            <a:rect l="l" t="t" r="r" b="b"/>
            <a:pathLst>
              <a:path w="3138912" h="2660795">
                <a:moveTo>
                  <a:pt x="1723644" y="0"/>
                </a:moveTo>
                <a:cubicBezTo>
                  <a:pt x="2259111" y="0"/>
                  <a:pt x="2737550" y="244172"/>
                  <a:pt x="3053691" y="627247"/>
                </a:cubicBezTo>
                <a:lnTo>
                  <a:pt x="3138912" y="741211"/>
                </a:lnTo>
                <a:lnTo>
                  <a:pt x="3138912" y="2660795"/>
                </a:lnTo>
                <a:lnTo>
                  <a:pt x="278239" y="2660795"/>
                </a:lnTo>
                <a:lnTo>
                  <a:pt x="208035" y="2545235"/>
                </a:lnTo>
                <a:cubicBezTo>
                  <a:pt x="75362" y="2301006"/>
                  <a:pt x="0" y="2021126"/>
                  <a:pt x="0" y="1723644"/>
                </a:cubicBezTo>
                <a:cubicBezTo>
                  <a:pt x="0" y="771702"/>
                  <a:pt x="771702" y="0"/>
                  <a:pt x="1723644" y="0"/>
                </a:cubicBezTo>
                <a:close/>
              </a:path>
            </a:pathLst>
          </a:cu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54233A32-91FD-BC7D-A121-6E071C2552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7" b="10837"/>
          <a:stretch/>
        </p:blipFill>
        <p:spPr>
          <a:xfrm>
            <a:off x="9032965" y="-167018"/>
            <a:ext cx="5577840" cy="5577840"/>
          </a:xfrm>
          <a:custGeom>
            <a:avLst/>
            <a:gdLst/>
            <a:ahLst/>
            <a:cxnLst/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576730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Dual.icns" descr="Dual.ic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553" y="11605473"/>
            <a:ext cx="2377710" cy="237771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C17F14EC-38B5-1C7C-7E94-46FBDBCAC204}"/>
              </a:ext>
            </a:extLst>
          </p:cNvPr>
          <p:cNvSpPr txBox="1">
            <a:spLocks/>
          </p:cNvSpPr>
          <p:nvPr/>
        </p:nvSpPr>
        <p:spPr>
          <a:xfrm>
            <a:off x="1580639" y="1133475"/>
            <a:ext cx="20828001" cy="1200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/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Presenza di un </a:t>
            </a:r>
            <a:r>
              <a:rPr lang="it-IT" sz="5400" dirty="0" err="1">
                <a:solidFill>
                  <a:schemeClr val="bg1"/>
                </a:solidFill>
                <a:latin typeface="ITC Avant Garde Std Md" panose="020B0602020202020204" pitchFamily="34" charset="0"/>
              </a:rPr>
              <a:t>medical</a:t>
            </a:r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 writer interno </a:t>
            </a:r>
            <a:b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</a:br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madrelingua inglese o di pari competenza</a:t>
            </a:r>
          </a:p>
        </p:txBody>
      </p:sp>
      <p:sp>
        <p:nvSpPr>
          <p:cNvPr id="4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227167E9-1376-5A8F-BC9E-362C8EC47C22}"/>
              </a:ext>
            </a:extLst>
          </p:cNvPr>
          <p:cNvSpPr txBox="1">
            <a:spLocks/>
          </p:cNvSpPr>
          <p:nvPr/>
        </p:nvSpPr>
        <p:spPr>
          <a:xfrm>
            <a:off x="4320123" y="3390042"/>
            <a:ext cx="18651390" cy="2344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Dual non ha un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medical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editor interno ma lavora in partnership da anni con Clorofilla con cui ha realizzato importanti e complessi progetti.</a:t>
            </a:r>
          </a:p>
        </p:txBody>
      </p:sp>
      <p:sp>
        <p:nvSpPr>
          <p:cNvPr id="6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40E38E60-95DD-2D33-694C-089AE9DBE1B2}"/>
              </a:ext>
            </a:extLst>
          </p:cNvPr>
          <p:cNvSpPr txBox="1">
            <a:spLocks/>
          </p:cNvSpPr>
          <p:nvPr/>
        </p:nvSpPr>
        <p:spPr>
          <a:xfrm>
            <a:off x="4301072" y="5847492"/>
            <a:ext cx="20292477" cy="9202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Andrologia</a:t>
            </a:r>
          </a:p>
          <a:p>
            <a:pPr lvl="1" algn="l">
              <a:spcBef>
                <a:spcPts val="300"/>
              </a:spcBef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Realizzazione di booklet di divulgazione per il pubblico su ipogonadismo e disfunzione erettile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Cardiologia</a:t>
            </a:r>
          </a:p>
          <a:p>
            <a:pPr lvl="1" algn="l">
              <a:spcBef>
                <a:spcPts val="300"/>
              </a:spcBef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Realizzazione brochure su farmaco-economia delle aree terapeutiche in cardiologia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Diabetologia</a:t>
            </a:r>
          </a:p>
          <a:p>
            <a:pPr lvl="1" algn="l"/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Pubblicazioni diverse di divulgazione per il pubblico </a:t>
            </a:r>
          </a:p>
          <a:p>
            <a:pPr lvl="1" algn="l">
              <a:spcBef>
                <a:spcPts val="300"/>
              </a:spcBef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Gestione di un corso di comunicazione scientifica per diabetologi</a:t>
            </a:r>
          </a:p>
          <a:p>
            <a:pPr algn="l"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Neurologia</a:t>
            </a:r>
          </a:p>
          <a:p>
            <a:pPr lvl="1" algn="l">
              <a:spcBef>
                <a:spcPts val="600"/>
              </a:spcBef>
            </a:pP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Congresso news da SIN su sclerosi multipla</a:t>
            </a:r>
          </a:p>
          <a:p>
            <a:pPr lvl="1" algn="l"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Fornitura contenuti divulgativi su ictus e prevenzione cardio-cerebro-vascolare</a:t>
            </a:r>
          </a:p>
          <a:p>
            <a:pPr algn="l"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Odontoiatria</a:t>
            </a:r>
          </a:p>
          <a:p>
            <a:pPr lvl="1" algn="l">
              <a:spcBef>
                <a:spcPts val="300"/>
              </a:spcBef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Gestione redazionale e grafica di </a:t>
            </a:r>
            <a:r>
              <a:rPr lang="it-IT" sz="32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Dentalclinics</a:t>
            </a: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e </a:t>
            </a:r>
            <a:r>
              <a:rPr lang="it-IT" sz="32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Italian</a:t>
            </a: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</a:t>
            </a:r>
            <a:r>
              <a:rPr lang="it-IT" sz="32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Dental</a:t>
            </a: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Journal (riviste per odontoiatri) </a:t>
            </a:r>
          </a:p>
        </p:txBody>
      </p:sp>
    </p:spTree>
    <p:extLst>
      <p:ext uri="{BB962C8B-B14F-4D97-AF65-F5344CB8AC3E}">
        <p14:creationId xmlns:p14="http://schemas.microsoft.com/office/powerpoint/2010/main" val="123989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Dual.icns" descr="Dual.ic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553" y="11605473"/>
            <a:ext cx="2377710" cy="237771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C17F14EC-38B5-1C7C-7E94-46FBDBCAC204}"/>
              </a:ext>
            </a:extLst>
          </p:cNvPr>
          <p:cNvSpPr txBox="1">
            <a:spLocks/>
          </p:cNvSpPr>
          <p:nvPr/>
        </p:nvSpPr>
        <p:spPr>
          <a:xfrm>
            <a:off x="1580639" y="1133475"/>
            <a:ext cx="20828001" cy="1200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/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Progetti digitali realizzati con</a:t>
            </a:r>
          </a:p>
        </p:txBody>
      </p:sp>
      <p:sp>
        <p:nvSpPr>
          <p:cNvPr id="6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80B61BE5-623B-8892-7D11-B7E6137AB412}"/>
              </a:ext>
            </a:extLst>
          </p:cNvPr>
          <p:cNvSpPr txBox="1">
            <a:spLocks/>
          </p:cNvSpPr>
          <p:nvPr/>
        </p:nvSpPr>
        <p:spPr>
          <a:xfrm>
            <a:off x="4301072" y="2475642"/>
            <a:ext cx="20292477" cy="9202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Oncologia</a:t>
            </a:r>
          </a:p>
          <a:p>
            <a:pPr lvl="1" algn="l">
              <a:spcBef>
                <a:spcPts val="300"/>
              </a:spcBef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Siti </a:t>
            </a: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www.epatoncologia.it</a:t>
            </a: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e </a:t>
            </a: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www.curareilfegato.it</a:t>
            </a: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: piano editoriale, aggiornamento continuo </a:t>
            </a:r>
            <a:b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dei contenuti (testuali e videointerviste), </a:t>
            </a:r>
            <a:r>
              <a:rPr lang="it-IT" sz="32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congress</a:t>
            </a: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news (video e articoli), casi clinici, </a:t>
            </a:r>
            <a:b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news dalla ricerca, schede paziente </a:t>
            </a:r>
          </a:p>
          <a:p>
            <a:pPr lvl="1" algn="l">
              <a:spcBef>
                <a:spcPts val="300"/>
              </a:spcBef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Gestione talk show su argomento tumori</a:t>
            </a:r>
          </a:p>
          <a:p>
            <a:pPr lvl="1" algn="l">
              <a:spcBef>
                <a:spcPts val="300"/>
              </a:spcBef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Realizzazione contenuti divulgativi su tumore prostata/ melanoma/ carcinoma polmonare</a:t>
            </a:r>
          </a:p>
          <a:p>
            <a:pPr algn="l"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</a:t>
            </a:r>
            <a:r>
              <a:rPr lang="it-IT" sz="32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Ortopedia</a:t>
            </a:r>
          </a:p>
          <a:p>
            <a:pPr lvl="1" algn="l"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Fornitura contenuti per Tabloid ortopedia (rivista per ortopedici)</a:t>
            </a:r>
          </a:p>
          <a:p>
            <a:pPr algn="l"/>
            <a:r>
              <a:rPr lang="it-IT" sz="32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Pediatria</a:t>
            </a:r>
          </a:p>
          <a:p>
            <a:pPr lvl="1" algn="l"/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Gestione redazionale e grafica di Area pediatrica (rivista per pediatri)</a:t>
            </a:r>
          </a:p>
          <a:p>
            <a:pPr algn="l"/>
            <a:r>
              <a:rPr lang="it-IT" sz="32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Pneumologia</a:t>
            </a:r>
          </a:p>
          <a:p>
            <a:pPr lvl="1" algn="l">
              <a:spcAft>
                <a:spcPts val="300"/>
              </a:spcAft>
            </a:pP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Realizzazione brochure su farmaco-economia delle aree terapeutiche in pneumologia </a:t>
            </a:r>
          </a:p>
          <a:p>
            <a:pPr algn="l"/>
            <a:r>
              <a:rPr lang="it-IT" sz="32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Radiologia</a:t>
            </a:r>
          </a:p>
          <a:p>
            <a:pPr lvl="1" algn="l"/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Realizzazione newsletter per radiologi (interviste e articoli)</a:t>
            </a:r>
          </a:p>
          <a:p>
            <a:pPr lvl="1" algn="l"/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Gestione talk show “Il radiologo percepito” presso congresso SIRM 2014</a:t>
            </a:r>
          </a:p>
          <a:p>
            <a:pPr algn="l"/>
            <a:r>
              <a:rPr lang="it-IT" sz="32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Reumatologia</a:t>
            </a:r>
          </a:p>
          <a:p>
            <a:pPr lvl="1" algn="l"/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Siro </a:t>
            </a: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www.osteonews.it</a:t>
            </a: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: realizzazione di review della letteratura scientifica per specialisti</a:t>
            </a:r>
          </a:p>
          <a:p>
            <a:pPr algn="l"/>
            <a:r>
              <a:rPr lang="it-IT" sz="32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Attività diverse</a:t>
            </a:r>
          </a:p>
          <a:p>
            <a:pPr lvl="1" algn="l"/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Traduzioni di trial clinici dall’inglese all’italiano.</a:t>
            </a:r>
          </a:p>
          <a:p>
            <a:pPr lvl="1" algn="l"/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Realizzazione </a:t>
            </a:r>
            <a:r>
              <a:rPr lang="it-IT" sz="32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congress</a:t>
            </a:r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news / fornitura contenuti tratti da letteratura medica</a:t>
            </a:r>
          </a:p>
          <a:p>
            <a:pPr lvl="1" algn="l"/>
            <a:r>
              <a:rPr lang="it-IT" sz="32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Realizzazione di brochure aziendali/ contenuti istituzionali per siti web di aziende farmaceutiche</a:t>
            </a:r>
          </a:p>
        </p:txBody>
      </p:sp>
    </p:spTree>
    <p:extLst>
      <p:ext uri="{BB962C8B-B14F-4D97-AF65-F5344CB8AC3E}">
        <p14:creationId xmlns:p14="http://schemas.microsoft.com/office/powerpoint/2010/main" val="107369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Dual.icns" descr="Dual.ic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553" y="11605473"/>
            <a:ext cx="2377710" cy="237771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C17F14EC-38B5-1C7C-7E94-46FBDBCAC204}"/>
              </a:ext>
            </a:extLst>
          </p:cNvPr>
          <p:cNvSpPr txBox="1">
            <a:spLocks/>
          </p:cNvSpPr>
          <p:nvPr/>
        </p:nvSpPr>
        <p:spPr>
          <a:xfrm>
            <a:off x="1580639" y="2122520"/>
            <a:ext cx="20828001" cy="1200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 hangingPunct="1"/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Innovazione dei progetti digital realizzati</a:t>
            </a:r>
          </a:p>
        </p:txBody>
      </p:sp>
      <p:sp>
        <p:nvSpPr>
          <p:cNvPr id="4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227167E9-1376-5A8F-BC9E-362C8EC47C22}"/>
              </a:ext>
            </a:extLst>
          </p:cNvPr>
          <p:cNvSpPr txBox="1">
            <a:spLocks/>
          </p:cNvSpPr>
          <p:nvPr/>
        </p:nvSpPr>
        <p:spPr>
          <a:xfrm>
            <a:off x="4320123" y="3390042"/>
            <a:ext cx="18651390" cy="7471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Il grado di innovatività dei progetti può essere molto elevato,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se c’è il budget. Un esempio è il progetto Dolore Pediatrico che   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abbiamo realizzato per Angelini, che prevedeva il monitoraggio  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24/7 delle discussioni online sul dolore pediatrico e la creazione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di una rete di “pediatri digitali” capaci di intervenire online per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contrastare opinione sbagliate e vere e proprie fake news,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postando come “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ambassador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" di Angelini informazioni corrette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su quei temi.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Il progetto più recente di questo tipo è stato nel 2019 quello per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il Mipaaf a proposito del consumo di carni e salumi, sempre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per contrasto a opinioni errate e fake news attraverso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la creazione e distribuzione online e offline di informazioni  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corrette. Parliamo di budget da decine di migliaia di euro l’anno 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e milioni di contatti sviluppati.</a:t>
            </a:r>
          </a:p>
        </p:txBody>
      </p:sp>
    </p:spTree>
    <p:extLst>
      <p:ext uri="{BB962C8B-B14F-4D97-AF65-F5344CB8AC3E}">
        <p14:creationId xmlns:p14="http://schemas.microsoft.com/office/powerpoint/2010/main" val="86799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DEE3A2B5-616F-7CFE-9AD2-319DA821E0C4}"/>
              </a:ext>
            </a:extLst>
          </p:cNvPr>
          <p:cNvSpPr/>
          <p:nvPr/>
        </p:nvSpPr>
        <p:spPr>
          <a:xfrm>
            <a:off x="18097500" y="7086600"/>
            <a:ext cx="6286500" cy="4400550"/>
          </a:xfrm>
          <a:prstGeom prst="rect">
            <a:avLst/>
          </a:prstGeom>
          <a:solidFill>
            <a:srgbClr val="D9D9D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42" name="Dual.icns" descr="Dual.icn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7553" y="11605473"/>
            <a:ext cx="2377710" cy="237771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C17F14EC-38B5-1C7C-7E94-46FBDBCAC204}"/>
              </a:ext>
            </a:extLst>
          </p:cNvPr>
          <p:cNvSpPr txBox="1">
            <a:spLocks/>
          </p:cNvSpPr>
          <p:nvPr/>
        </p:nvSpPr>
        <p:spPr>
          <a:xfrm>
            <a:off x="1580639" y="1341470"/>
            <a:ext cx="20828001" cy="1200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 hangingPunct="1"/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Progetti di comunicazione realizzati </a:t>
            </a:r>
            <a:b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</a:br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per Recordati </a:t>
            </a:r>
          </a:p>
        </p:txBody>
      </p:sp>
      <p:sp>
        <p:nvSpPr>
          <p:cNvPr id="4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227167E9-1376-5A8F-BC9E-362C8EC47C22}"/>
              </a:ext>
            </a:extLst>
          </p:cNvPr>
          <p:cNvSpPr txBox="1">
            <a:spLocks/>
          </p:cNvSpPr>
          <p:nvPr/>
        </p:nvSpPr>
        <p:spPr>
          <a:xfrm>
            <a:off x="4320123" y="3390042"/>
            <a:ext cx="18651390" cy="7471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Restyling Linea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Lactò</a:t>
            </a:r>
            <a:endParaRPr lang="it-IT" sz="4400" dirty="0">
              <a:solidFill>
                <a:schemeClr val="bg1"/>
              </a:solidFill>
              <a:latin typeface="ITC Avant Garde Std Bk" panose="020B0502020202020204" pitchFamily="34" charset="0"/>
            </a:endParaRP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Restyling Linea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Falvin</a:t>
            </a:r>
            <a:endParaRPr lang="it-IT" sz="4400" dirty="0">
              <a:solidFill>
                <a:schemeClr val="bg1"/>
              </a:solidFill>
              <a:latin typeface="ITC Avant Garde Std Bk" panose="020B0502020202020204" pitchFamily="34" charset="0"/>
            </a:endParaRP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Realizzazione Packaging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Recotuss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e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Recofluid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Spot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Recotuss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e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Recofluid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 tosse grassa e tosse secca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Strumenti punto vendita per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Eumill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Eumill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Naso,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Antoral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Proctolyn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Lactò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Imidazyl</a:t>
            </a:r>
            <a:endParaRPr lang="it-IT" sz="4400" dirty="0">
              <a:solidFill>
                <a:schemeClr val="bg1"/>
              </a:solidFill>
              <a:latin typeface="ITC Avant Garde Std Bk" panose="020B0502020202020204" pitchFamily="34" charset="0"/>
            </a:endParaRP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 Extension line per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Alovex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Labiale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Realizzazione Packaging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DentOral</a:t>
            </a:r>
            <a:endParaRPr lang="it-IT" sz="4400" dirty="0">
              <a:solidFill>
                <a:schemeClr val="bg1"/>
              </a:solidFill>
              <a:latin typeface="ITC Avant Garde Std Bk" panose="020B0502020202020204" pitchFamily="34" charset="0"/>
            </a:endParaRP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Operazione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PopUP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News su 1500 farmacie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con l’invio via corriere di un B/V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PopUP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News,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un cartello vetrina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automontante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 una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reglette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e una  maglietta personalizzata per i brand </a:t>
            </a:r>
          </a:p>
          <a:p>
            <a:pPr algn="l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Alovex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Antoral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Imidazyl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Lactò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e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Proctolyn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.</a:t>
            </a:r>
          </a:p>
          <a:p>
            <a:pPr algn="l"/>
            <a:endParaRPr lang="it-IT" sz="4400" dirty="0">
              <a:solidFill>
                <a:schemeClr val="bg1"/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C5B2874F-5F3C-751F-F2D7-40D8DEE24049}"/>
              </a:ext>
            </a:extLst>
          </p:cNvPr>
          <p:cNvSpPr/>
          <p:nvPr/>
        </p:nvSpPr>
        <p:spPr>
          <a:xfrm>
            <a:off x="18473835" y="-492190"/>
            <a:ext cx="6326155" cy="6326155"/>
          </a:xfrm>
          <a:prstGeom prst="ellipse">
            <a:avLst/>
          </a:prstGeom>
          <a:solidFill>
            <a:srgbClr val="D9D9D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488E4932-BD54-F789-2CF0-FD1FBA6A33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4" t="-9826" r="-4777" b="-1"/>
          <a:stretch/>
        </p:blipFill>
        <p:spPr>
          <a:xfrm>
            <a:off x="18847992" y="-118033"/>
            <a:ext cx="5577840" cy="5577840"/>
          </a:xfrm>
          <a:custGeom>
            <a:avLst/>
            <a:gdLst/>
            <a:ahLst/>
            <a:cxnLst/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  <a:solidFill>
            <a:schemeClr val="bg1"/>
          </a:solidFill>
        </p:spPr>
      </p:pic>
      <p:pic>
        <p:nvPicPr>
          <p:cNvPr id="5" name="Proctolyn Vetrina" descr="Proctolyn Vetrina">
            <a:hlinkClick r:id="" action="ppaction://media"/>
            <a:extLst>
              <a:ext uri="{FF2B5EF4-FFF2-40B4-BE49-F238E27FC236}">
                <a16:creationId xmlns:a16="http://schemas.microsoft.com/office/drawing/2014/main" id="{AEA0BDDC-C9FC-FC24-786A-A40CA725AC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l="8235" r="6471"/>
          <a:stretch/>
        </p:blipFill>
        <p:spPr>
          <a:xfrm>
            <a:off x="18440400" y="7490419"/>
            <a:ext cx="5524500" cy="364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3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razie"/>
          <p:cNvSpPr txBox="1">
            <a:spLocks noGrp="1"/>
          </p:cNvSpPr>
          <p:nvPr>
            <p:ph type="title"/>
          </p:nvPr>
        </p:nvSpPr>
        <p:spPr>
          <a:xfrm>
            <a:off x="3987110" y="2476500"/>
            <a:ext cx="21005801" cy="2286000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defTabSz="825500">
              <a:lnSpc>
                <a:spcPct val="100000"/>
              </a:lnSpc>
              <a:defRPr sz="11200" spc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 err="1">
                <a:latin typeface="ITC Avant Garde Std Md" panose="020B0602020202020204" pitchFamily="34" charset="0"/>
              </a:rPr>
              <a:t>Grazie</a:t>
            </a:r>
            <a:endParaRPr dirty="0">
              <a:latin typeface="ITC Avant Garde Std Md" panose="020B0602020202020204" pitchFamily="34" charset="0"/>
            </a:endParaRPr>
          </a:p>
        </p:txBody>
      </p:sp>
      <p:sp>
        <p:nvSpPr>
          <p:cNvPr id="233" name="CasellaDiTesto 6"/>
          <p:cNvSpPr txBox="1"/>
          <p:nvPr/>
        </p:nvSpPr>
        <p:spPr>
          <a:xfrm>
            <a:off x="4004467" y="10353671"/>
            <a:ext cx="18288002" cy="3116579"/>
          </a:xfrm>
          <a:prstGeom prst="rect">
            <a:avLst/>
          </a:prstGeom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38" tIns="91438" rIns="91438" bIns="91438">
            <a:spAutoFit/>
          </a:bodyPr>
          <a:lstStyle/>
          <a:p>
            <a:pPr algn="just" defTabSz="1828800">
              <a:defRPr sz="28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00" b="0" dirty="0">
              <a:latin typeface="ITC Avant Garde Std Bk" panose="020B0502020202020204" pitchFamily="34" charset="0"/>
            </a:endParaRPr>
          </a:p>
          <a:p>
            <a:pPr algn="just" defTabSz="1828800">
              <a:defRPr sz="28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b="0" dirty="0">
                <a:latin typeface="ITC Avant Garde Std Bk" panose="020B0502020202020204" pitchFamily="34" charset="0"/>
              </a:rPr>
              <a:t> </a:t>
            </a:r>
            <a:endParaRPr sz="8400" b="0" dirty="0">
              <a:latin typeface="ITC Avant Garde Std Bk" panose="020B0502020202020204" pitchFamily="34" charset="0"/>
            </a:endParaRPr>
          </a:p>
          <a:p>
            <a:pPr algn="just" defTabSz="1828800">
              <a:defRPr sz="20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b="0" dirty="0" err="1">
                <a:latin typeface="ITC Avant Garde Std Bk" panose="020B0502020202020204" pitchFamily="34" charset="0"/>
              </a:rPr>
              <a:t>ilaria@indual.it</a:t>
            </a:r>
            <a:r>
              <a:rPr b="0" dirty="0">
                <a:latin typeface="ITC Avant Garde Std Bk" panose="020B0502020202020204" pitchFamily="34" charset="0"/>
              </a:rPr>
              <a:t> </a:t>
            </a:r>
            <a:endParaRPr sz="8400" b="0" dirty="0">
              <a:latin typeface="ITC Avant Garde Std Bk" panose="020B0502020202020204" pitchFamily="34" charset="0"/>
            </a:endParaRPr>
          </a:p>
          <a:p>
            <a:pPr algn="just" defTabSz="1828800">
              <a:defRPr sz="20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b="0" dirty="0">
                <a:latin typeface="ITC Avant Garde Std Bk" panose="020B0502020202020204" pitchFamily="34" charset="0"/>
              </a:rPr>
              <a:t>tel. +39 02 89 78 50 65</a:t>
            </a:r>
            <a:endParaRPr sz="8400" b="0" dirty="0">
              <a:latin typeface="ITC Avant Garde Std Bk" panose="020B0502020202020204" pitchFamily="34" charset="0"/>
            </a:endParaRPr>
          </a:p>
          <a:p>
            <a:pPr algn="just" defTabSz="1828800">
              <a:defRPr sz="20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b="0" dirty="0" err="1">
                <a:latin typeface="ITC Avant Garde Std Bk" panose="020B0502020202020204" pitchFamily="34" charset="0"/>
              </a:rPr>
              <a:t>www.indual.it</a:t>
            </a:r>
            <a:endParaRPr b="0" dirty="0">
              <a:latin typeface="ITC Avant Garde Std Bk" panose="020B0502020202020204" pitchFamily="34" charset="0"/>
            </a:endParaRPr>
          </a:p>
          <a:p>
            <a:pPr algn="just" defTabSz="1828800">
              <a:defRPr sz="20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b="0" dirty="0">
                <a:latin typeface="ITC Avant Garde Std Bk" panose="020B0502020202020204" pitchFamily="34" charset="0"/>
              </a:rPr>
              <a:t>Milano, via </a:t>
            </a:r>
            <a:r>
              <a:rPr b="0" dirty="0" err="1">
                <a:latin typeface="ITC Avant Garde Std Bk" panose="020B0502020202020204" pitchFamily="34" charset="0"/>
              </a:rPr>
              <a:t>dei</a:t>
            </a:r>
            <a:r>
              <a:rPr b="0" dirty="0">
                <a:latin typeface="ITC Avant Garde Std Bk" panose="020B0502020202020204" pitchFamily="34" charset="0"/>
              </a:rPr>
              <a:t> </a:t>
            </a:r>
            <a:r>
              <a:rPr b="0" dirty="0" err="1">
                <a:latin typeface="ITC Avant Garde Std Bk" panose="020B0502020202020204" pitchFamily="34" charset="0"/>
              </a:rPr>
              <a:t>Cignoli</a:t>
            </a:r>
            <a:r>
              <a:rPr b="0" dirty="0">
                <a:latin typeface="ITC Avant Garde Std Bk" panose="020B0502020202020204" pitchFamily="34" charset="0"/>
              </a:rPr>
              <a:t> 9</a:t>
            </a:r>
          </a:p>
        </p:txBody>
      </p:sp>
      <p:sp>
        <p:nvSpPr>
          <p:cNvPr id="234" name="CasellaDiTesto 6"/>
          <p:cNvSpPr txBox="1"/>
          <p:nvPr/>
        </p:nvSpPr>
        <p:spPr>
          <a:xfrm>
            <a:off x="4004467" y="6918007"/>
            <a:ext cx="18288002" cy="1351279"/>
          </a:xfrm>
          <a:prstGeom prst="rect">
            <a:avLst/>
          </a:prstGeom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38" tIns="91438" rIns="91438" bIns="91438">
            <a:spAutoFit/>
          </a:bodyPr>
          <a:lstStyle/>
          <a:p>
            <a:pPr algn="just" defTabSz="1828800">
              <a:defRPr sz="48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b="0" dirty="0">
                <a:latin typeface="ITC Avant Garde Std Md" panose="020B0602020202020204" pitchFamily="34" charset="0"/>
              </a:rPr>
              <a:t>Ilaria </a:t>
            </a:r>
            <a:r>
              <a:rPr b="0" dirty="0" err="1">
                <a:latin typeface="ITC Avant Garde Std Md" panose="020B0602020202020204" pitchFamily="34" charset="0"/>
              </a:rPr>
              <a:t>Tabascio</a:t>
            </a:r>
            <a:endParaRPr sz="8400" b="0" dirty="0">
              <a:latin typeface="ITC Avant Garde Std Md" panose="020B0602020202020204" pitchFamily="34" charset="0"/>
            </a:endParaRPr>
          </a:p>
          <a:p>
            <a:pPr algn="just" defTabSz="1828800">
              <a:defRPr sz="28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b="0" dirty="0">
                <a:latin typeface="ITC Avant Garde Std Md" panose="020B0602020202020204" pitchFamily="34" charset="0"/>
              </a:rPr>
              <a:t>Director</a:t>
            </a:r>
            <a:r>
              <a:rPr lang="it-IT" b="0" dirty="0">
                <a:latin typeface="ITC Avant Garde Std Md" panose="020B0602020202020204" pitchFamily="34" charset="0"/>
              </a:rPr>
              <a:t> </a:t>
            </a:r>
            <a:r>
              <a:rPr b="0" dirty="0">
                <a:latin typeface="ITC Avant Garde Std Md" panose="020B0602020202020204" pitchFamily="34" charset="0"/>
              </a:rPr>
              <a:t> Pharma and Consumer</a:t>
            </a:r>
          </a:p>
        </p:txBody>
      </p:sp>
      <p:pic>
        <p:nvPicPr>
          <p:cNvPr id="235" name="DUAL-COLORE-L.png" descr="DUAL-COLORE-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202" y="12190336"/>
            <a:ext cx="2630913" cy="8910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Restyling Collirio Alfa Natura"/>
          <p:cNvSpPr txBox="1">
            <a:spLocks noGrp="1"/>
          </p:cNvSpPr>
          <p:nvPr>
            <p:ph type="title" idx="4294967295"/>
          </p:nvPr>
        </p:nvSpPr>
        <p:spPr>
          <a:xfrm>
            <a:off x="8653348" y="2298700"/>
            <a:ext cx="20828001" cy="4648200"/>
          </a:xfrm>
          <a:prstGeom prst="rect">
            <a:avLst/>
          </a:prstGeom>
        </p:spPr>
        <p:txBody>
          <a:bodyPr anchor="b"/>
          <a:lstStyle>
            <a:lvl1pPr algn="l">
              <a:defRPr sz="9100">
                <a:solidFill>
                  <a:srgbClr val="FFFFFF"/>
                </a:solidFill>
              </a:defRPr>
            </a:lvl1pPr>
          </a:lstStyle>
          <a:p>
            <a:r>
              <a:rPr lang="it-IT" dirty="0">
                <a:solidFill>
                  <a:schemeClr val="bg1"/>
                </a:solidFill>
                <a:latin typeface="Century Gothic" panose="020B0502020202020204" pitchFamily="34" charset="0"/>
              </a:rPr>
              <a:t>EXPERTISE </a:t>
            </a:r>
            <a:br>
              <a:rPr lang="it-IT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it-IT" dirty="0">
                <a:solidFill>
                  <a:schemeClr val="bg1"/>
                </a:solidFill>
                <a:latin typeface="Century Gothic" panose="020B0502020202020204" pitchFamily="34" charset="0"/>
              </a:rPr>
              <a:t>AREE TERAPEUTICHE</a:t>
            </a:r>
            <a:endParaRPr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3" name="DOMPÉ - 8 Marzo 2022"/>
          <p:cNvSpPr txBox="1">
            <a:spLocks noGrp="1"/>
          </p:cNvSpPr>
          <p:nvPr>
            <p:ph type="body" sz="quarter" idx="4294967295"/>
          </p:nvPr>
        </p:nvSpPr>
        <p:spPr>
          <a:xfrm>
            <a:off x="8653348" y="7382036"/>
            <a:ext cx="20828001" cy="158750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5400">
                <a:solidFill>
                  <a:srgbClr val="FFFFFF"/>
                </a:solidFill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</a:lstStyle>
          <a:p>
            <a:r>
              <a:rPr lang="it-IT" dirty="0">
                <a:solidFill>
                  <a:schemeClr val="bg1"/>
                </a:solidFill>
                <a:latin typeface="Century Gothic" panose="020B0502020202020204" pitchFamily="34" charset="0"/>
              </a:rPr>
              <a:t>RECORDATI - Maggio</a:t>
            </a:r>
            <a:r>
              <a:rPr dirty="0">
                <a:solidFill>
                  <a:schemeClr val="bg1"/>
                </a:solidFill>
                <a:latin typeface="Century Gothic" panose="020B0502020202020204" pitchFamily="34" charset="0"/>
              </a:rPr>
              <a:t> 2022</a:t>
            </a:r>
          </a:p>
        </p:txBody>
      </p:sp>
      <p:sp>
        <p:nvSpPr>
          <p:cNvPr id="134" name="Linea"/>
          <p:cNvSpPr/>
          <p:nvPr/>
        </p:nvSpPr>
        <p:spPr>
          <a:xfrm>
            <a:off x="8689213" y="7005528"/>
            <a:ext cx="16439787" cy="1"/>
          </a:xfrm>
          <a:prstGeom prst="line">
            <a:avLst/>
          </a:prstGeom>
          <a:ln w="25400">
            <a:solidFill>
              <a:srgbClr val="D5D5D5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35" name="Dual.icns" descr="Dual.icn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3353" y="11618173"/>
            <a:ext cx="2377710" cy="23777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620A099-D893-6D50-35CA-EDB23F9DFC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7" t="13698" r="75831" b="63361"/>
          <a:stretch/>
        </p:blipFill>
        <p:spPr>
          <a:xfrm>
            <a:off x="9269067" y="-2588832"/>
            <a:ext cx="17603096" cy="18845668"/>
          </a:xfrm>
          <a:prstGeom prst="rect">
            <a:avLst/>
          </a:prstGeom>
        </p:spPr>
      </p:pic>
      <p:sp>
        <p:nvSpPr>
          <p:cNvPr id="138" name="Richiesta di restyling pack  con cambio nome per dare maggiore evidenza alla naturalità del prodotto!"/>
          <p:cNvSpPr txBox="1">
            <a:spLocks noGrp="1"/>
          </p:cNvSpPr>
          <p:nvPr>
            <p:ph type="title" idx="4294967295"/>
          </p:nvPr>
        </p:nvSpPr>
        <p:spPr>
          <a:xfrm>
            <a:off x="1580639" y="3223532"/>
            <a:ext cx="21488911" cy="8033509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l"/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Richiesta informazioni </a:t>
            </a:r>
            <a:b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</a:br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riguardo i seguenti punti:</a:t>
            </a:r>
            <a:b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</a:br>
            <a:br>
              <a:rPr lang="it-IT" sz="4800" dirty="0">
                <a:solidFill>
                  <a:schemeClr val="bg1"/>
                </a:solidFill>
                <a:latin typeface="ITC Avant Garde Std Md" panose="020B06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Area terapeutica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Progetti realizzati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Grado di innovatività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dei progetti realizzati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Categorie dei prodotti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(antibiotici,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antifiammatori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etc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…)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Capacità in ambito digital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Presenza di un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medical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writer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interno madrelingua inglese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 o di pari competenza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• Referenze o prodotti realizzati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 eventualmente disponibili</a:t>
            </a:r>
          </a:p>
        </p:txBody>
      </p:sp>
      <p:pic>
        <p:nvPicPr>
          <p:cNvPr id="139" name="Dual.icns" descr="Dual.ic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153" y="11503873"/>
            <a:ext cx="2377710" cy="23777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e 5">
            <a:extLst>
              <a:ext uri="{FF2B5EF4-FFF2-40B4-BE49-F238E27FC236}">
                <a16:creationId xmlns:a16="http://schemas.microsoft.com/office/drawing/2014/main" id="{8F468C88-8A5C-8330-F190-CA8152683375}"/>
              </a:ext>
            </a:extLst>
          </p:cNvPr>
          <p:cNvSpPr/>
          <p:nvPr/>
        </p:nvSpPr>
        <p:spPr>
          <a:xfrm>
            <a:off x="8658808" y="-541175"/>
            <a:ext cx="6326155" cy="6326155"/>
          </a:xfrm>
          <a:prstGeom prst="ellipse">
            <a:avLst/>
          </a:prstGeom>
          <a:solidFill>
            <a:srgbClr val="D9D9D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C17F14EC-38B5-1C7C-7E94-46FBDBCAC204}"/>
              </a:ext>
            </a:extLst>
          </p:cNvPr>
          <p:cNvSpPr txBox="1">
            <a:spLocks/>
          </p:cNvSpPr>
          <p:nvPr/>
        </p:nvSpPr>
        <p:spPr>
          <a:xfrm>
            <a:off x="1602196" y="3259109"/>
            <a:ext cx="11425648" cy="265112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 defTabSz="91440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kern="1200" dirty="0">
                <a:solidFill>
                  <a:schemeClr val="tx1"/>
                </a:solidFill>
                <a:latin typeface="ITC Avant Garde Std Md" panose="020B0602020202020204" pitchFamily="34" charset="0"/>
                <a:ea typeface="+mj-ea"/>
                <a:cs typeface="+mj-cs"/>
              </a:rPr>
              <a:t>• Area </a:t>
            </a:r>
            <a:r>
              <a:rPr lang="en-US" sz="5400" kern="1200" dirty="0" err="1">
                <a:solidFill>
                  <a:schemeClr val="tx1"/>
                </a:solidFill>
                <a:latin typeface="ITC Avant Garde Std Md" panose="020B0602020202020204" pitchFamily="34" charset="0"/>
                <a:ea typeface="+mj-ea"/>
                <a:cs typeface="+mj-cs"/>
              </a:rPr>
              <a:t>terapeutica</a:t>
            </a:r>
            <a:endParaRPr lang="en-US" sz="5400" kern="1200" dirty="0">
              <a:solidFill>
                <a:schemeClr val="tx1"/>
              </a:solidFill>
              <a:latin typeface="ITC Avant Garde Std Md" panose="020B0602020202020204" pitchFamily="34" charset="0"/>
              <a:ea typeface="+mj-ea"/>
              <a:cs typeface="+mj-cs"/>
            </a:endParaRPr>
          </a:p>
          <a:p>
            <a:pPr algn="l" defTabSz="91440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kern="1200" dirty="0">
                <a:solidFill>
                  <a:schemeClr val="tx1"/>
                </a:solidFill>
                <a:latin typeface="ITC Avant Garde Std Md" panose="020B0602020202020204" pitchFamily="34" charset="0"/>
                <a:ea typeface="+mj-ea"/>
                <a:cs typeface="+mj-cs"/>
              </a:rPr>
              <a:t>   in </a:t>
            </a:r>
            <a:r>
              <a:rPr lang="en-US" sz="5400" kern="1200" dirty="0" err="1">
                <a:solidFill>
                  <a:schemeClr val="tx1"/>
                </a:solidFill>
                <a:latin typeface="ITC Avant Garde Std Md" panose="020B0602020202020204" pitchFamily="34" charset="0"/>
                <a:ea typeface="+mj-ea"/>
                <a:cs typeface="+mj-cs"/>
              </a:rPr>
              <a:t>comunicazione</a:t>
            </a:r>
            <a:endParaRPr lang="en-US" sz="5400" kern="1200" dirty="0">
              <a:solidFill>
                <a:schemeClr val="tx1"/>
              </a:solidFill>
              <a:latin typeface="ITC Avant Garde Std Md" panose="020B0602020202020204" pitchFamily="34" charset="0"/>
              <a:ea typeface="+mj-ea"/>
              <a:cs typeface="+mj-cs"/>
            </a:endParaRPr>
          </a:p>
        </p:txBody>
      </p:sp>
      <p:sp>
        <p:nvSpPr>
          <p:cNvPr id="4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227167E9-1376-5A8F-BC9E-362C8EC47C22}"/>
              </a:ext>
            </a:extLst>
          </p:cNvPr>
          <p:cNvSpPr txBox="1">
            <a:spLocks/>
          </p:cNvSpPr>
          <p:nvPr/>
        </p:nvSpPr>
        <p:spPr>
          <a:xfrm>
            <a:off x="1611086" y="5743964"/>
            <a:ext cx="9116618" cy="636336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Pain</a:t>
            </a: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Cough &amp; Cold</a:t>
            </a: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Gastro</a:t>
            </a:r>
          </a:p>
          <a:p>
            <a:pPr algn="l" defTabSz="914400" hangingPunct="1">
              <a:lnSpc>
                <a:spcPct val="90000"/>
              </a:lnSpc>
              <a:spcAft>
                <a:spcPts val="600"/>
              </a:spcAft>
            </a:pPr>
            <a:r>
              <a:rPr lang="en-US" sz="4400" kern="1200" dirty="0">
                <a:solidFill>
                  <a:schemeClr val="tx1"/>
                </a:solidFill>
                <a:latin typeface="ITC Avant Garde Std Bk" panose="020B0502020202020204" pitchFamily="34" charset="0"/>
                <a:ea typeface="+mn-ea"/>
                <a:cs typeface="+mn-cs"/>
              </a:rPr>
              <a:t>• Food Supplement</a:t>
            </a:r>
          </a:p>
          <a:p>
            <a:pPr indent="-228600" algn="l" defTabSz="914400" hangingPunct="1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4400" kern="1200" dirty="0">
              <a:solidFill>
                <a:schemeClr val="tx1"/>
              </a:solidFill>
              <a:latin typeface="ITC Avant Garde Std Bk" panose="020B0502020202020204" pitchFamily="34" charset="0"/>
              <a:ea typeface="+mn-ea"/>
              <a:cs typeface="+mn-cs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C99A8FB7-A79B-4BC9-9D56-B79587F6A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609522" y="5301274"/>
            <a:ext cx="6236208" cy="6236208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B23893E2-3349-46D7-A7AA-B9E447957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993718" y="0"/>
            <a:ext cx="8396120" cy="7300400"/>
          </a:xfrm>
          <a:custGeom>
            <a:avLst/>
            <a:gdLst>
              <a:gd name="connsiteX0" fmla="*/ 262846 w 4198060"/>
              <a:gd name="connsiteY0" fmla="*/ 0 h 3650200"/>
              <a:gd name="connsiteX1" fmla="*/ 4198060 w 4198060"/>
              <a:gd name="connsiteY1" fmla="*/ 0 h 3650200"/>
              <a:gd name="connsiteX2" fmla="*/ 4198060 w 4198060"/>
              <a:gd name="connsiteY2" fmla="*/ 3021648 h 3650200"/>
              <a:gd name="connsiteX3" fmla="*/ 4142653 w 4198060"/>
              <a:gd name="connsiteY3" fmla="*/ 3072005 h 3650200"/>
              <a:gd name="connsiteX4" fmla="*/ 2532040 w 4198060"/>
              <a:gd name="connsiteY4" fmla="*/ 3650200 h 3650200"/>
              <a:gd name="connsiteX5" fmla="*/ 0 w 4198060"/>
              <a:gd name="connsiteY5" fmla="*/ 1118160 h 3650200"/>
              <a:gd name="connsiteX6" fmla="*/ 198981 w 4198060"/>
              <a:gd name="connsiteY6" fmla="*/ 132576 h 365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8060" h="3650200">
                <a:moveTo>
                  <a:pt x="262846" y="0"/>
                </a:moveTo>
                <a:lnTo>
                  <a:pt x="4198060" y="0"/>
                </a:lnTo>
                <a:lnTo>
                  <a:pt x="4198060" y="3021648"/>
                </a:lnTo>
                <a:lnTo>
                  <a:pt x="4142653" y="3072005"/>
                </a:lnTo>
                <a:cubicBezTo>
                  <a:pt x="3704967" y="3433216"/>
                  <a:pt x="3143843" y="3650200"/>
                  <a:pt x="2532040" y="3650200"/>
                </a:cubicBezTo>
                <a:cubicBezTo>
                  <a:pt x="1133633" y="3650200"/>
                  <a:pt x="0" y="2516567"/>
                  <a:pt x="0" y="1118160"/>
                </a:cubicBezTo>
                <a:cubicBezTo>
                  <a:pt x="0" y="768558"/>
                  <a:pt x="70852" y="435505"/>
                  <a:pt x="198981" y="132576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D4C6692-B40F-A7BE-2A57-5249E187A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11938706" y="5630456"/>
            <a:ext cx="5577840" cy="5577840"/>
          </a:xfrm>
          <a:custGeom>
            <a:avLst/>
            <a:gdLst/>
            <a:ahLst/>
            <a:cxnLst/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A428DFE6-A4BA-9C94-DFF8-0A751680B3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0" b="8230"/>
          <a:stretch/>
        </p:blipFill>
        <p:spPr>
          <a:xfrm>
            <a:off x="16315368" y="0"/>
            <a:ext cx="8068632" cy="6972910"/>
          </a:xfrm>
          <a:custGeom>
            <a:avLst/>
            <a:gdLst/>
            <a:ahLst/>
            <a:cxnLst/>
            <a:rect l="l" t="t" r="r" b="b"/>
            <a:pathLst>
              <a:path w="4034316" h="3486455">
                <a:moveTo>
                  <a:pt x="280681" y="0"/>
                </a:moveTo>
                <a:lnTo>
                  <a:pt x="4034316" y="0"/>
                </a:lnTo>
                <a:lnTo>
                  <a:pt x="4034316" y="2800630"/>
                </a:lnTo>
                <a:lnTo>
                  <a:pt x="3874752" y="2945652"/>
                </a:lnTo>
                <a:cubicBezTo>
                  <a:pt x="3465371" y="3283503"/>
                  <a:pt x="2940535" y="3486455"/>
                  <a:pt x="2368296" y="3486455"/>
                </a:cubicBezTo>
                <a:cubicBezTo>
                  <a:pt x="1060322" y="3486455"/>
                  <a:pt x="0" y="2426133"/>
                  <a:pt x="0" y="1118159"/>
                </a:cubicBezTo>
                <a:cubicBezTo>
                  <a:pt x="0" y="791166"/>
                  <a:pt x="66270" y="479650"/>
                  <a:pt x="186113" y="196311"/>
                </a:cubicBezTo>
                <a:close/>
              </a:path>
            </a:pathLst>
          </a:custGeom>
        </p:spPr>
      </p:pic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2B7592FE-10D1-4664-B623-353F47C8D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776264" y="8064500"/>
            <a:ext cx="6607736" cy="5651500"/>
          </a:xfrm>
          <a:custGeom>
            <a:avLst/>
            <a:gdLst>
              <a:gd name="connsiteX0" fmla="*/ 1888600 w 3303868"/>
              <a:gd name="connsiteY0" fmla="*/ 0 h 2825750"/>
              <a:gd name="connsiteX1" fmla="*/ 3224042 w 3303868"/>
              <a:gd name="connsiteY1" fmla="*/ 553158 h 2825750"/>
              <a:gd name="connsiteX2" fmla="*/ 3303868 w 3303868"/>
              <a:gd name="connsiteY2" fmla="*/ 640989 h 2825750"/>
              <a:gd name="connsiteX3" fmla="*/ 3303868 w 3303868"/>
              <a:gd name="connsiteY3" fmla="*/ 2825750 h 2825750"/>
              <a:gd name="connsiteX4" fmla="*/ 250380 w 3303868"/>
              <a:gd name="connsiteY4" fmla="*/ 2825750 h 2825750"/>
              <a:gd name="connsiteX5" fmla="*/ 227944 w 3303868"/>
              <a:gd name="connsiteY5" fmla="*/ 2788819 h 2825750"/>
              <a:gd name="connsiteX6" fmla="*/ 0 w 3303868"/>
              <a:gd name="connsiteY6" fmla="*/ 1888600 h 2825750"/>
              <a:gd name="connsiteX7" fmla="*/ 1888600 w 3303868"/>
              <a:gd name="connsiteY7" fmla="*/ 0 h 282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3868" h="2825750">
                <a:moveTo>
                  <a:pt x="1888600" y="0"/>
                </a:moveTo>
                <a:cubicBezTo>
                  <a:pt x="2410123" y="0"/>
                  <a:pt x="2882273" y="211389"/>
                  <a:pt x="3224042" y="553158"/>
                </a:cubicBezTo>
                <a:lnTo>
                  <a:pt x="3303868" y="640989"/>
                </a:lnTo>
                <a:lnTo>
                  <a:pt x="3303868" y="2825750"/>
                </a:lnTo>
                <a:lnTo>
                  <a:pt x="250380" y="2825750"/>
                </a:lnTo>
                <a:lnTo>
                  <a:pt x="227944" y="2788819"/>
                </a:lnTo>
                <a:cubicBezTo>
                  <a:pt x="82574" y="2521217"/>
                  <a:pt x="0" y="2214552"/>
                  <a:pt x="0" y="1888600"/>
                </a:cubicBezTo>
                <a:cubicBezTo>
                  <a:pt x="0" y="845555"/>
                  <a:pt x="845555" y="0"/>
                  <a:pt x="188860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2" name="Dual.icns" descr="Dual.icns"/>
          <p:cNvPicPr>
            <a:picLocks noChangeAspect="1"/>
          </p:cNvPicPr>
          <p:nvPr/>
        </p:nvPicPr>
        <p:blipFill rotWithShape="1">
          <a:blip r:embed="rId4"/>
          <a:srcRect l="-404" t="3209" r="-8015" b="12025"/>
          <a:stretch/>
        </p:blipFill>
        <p:spPr>
          <a:xfrm>
            <a:off x="18082727" y="8789436"/>
            <a:ext cx="6301273" cy="4926587"/>
          </a:xfrm>
          <a:custGeom>
            <a:avLst/>
            <a:gdLst/>
            <a:ahLst/>
            <a:cxnLst/>
            <a:rect l="l" t="t" r="r" b="b"/>
            <a:pathLst>
              <a:path w="3138912" h="2660795">
                <a:moveTo>
                  <a:pt x="1723644" y="0"/>
                </a:moveTo>
                <a:cubicBezTo>
                  <a:pt x="2259111" y="0"/>
                  <a:pt x="2737550" y="244172"/>
                  <a:pt x="3053691" y="627247"/>
                </a:cubicBezTo>
                <a:lnTo>
                  <a:pt x="3138912" y="741211"/>
                </a:lnTo>
                <a:lnTo>
                  <a:pt x="3138912" y="2660795"/>
                </a:lnTo>
                <a:lnTo>
                  <a:pt x="278239" y="2660795"/>
                </a:lnTo>
                <a:lnTo>
                  <a:pt x="208035" y="2545235"/>
                </a:lnTo>
                <a:cubicBezTo>
                  <a:pt x="75362" y="2301006"/>
                  <a:pt x="0" y="2021126"/>
                  <a:pt x="0" y="1723644"/>
                </a:cubicBezTo>
                <a:cubicBezTo>
                  <a:pt x="0" y="771702"/>
                  <a:pt x="771702" y="0"/>
                  <a:pt x="1723644" y="0"/>
                </a:cubicBezTo>
                <a:close/>
              </a:path>
            </a:pathLst>
          </a:custGeom>
        </p:spPr>
      </p:pic>
      <p:pic>
        <p:nvPicPr>
          <p:cNvPr id="12" name="Immagine 11" descr="Immagine che contiene persona, interni, capelli, vicino&#10;&#10;Descrizione generata automaticamente">
            <a:extLst>
              <a:ext uri="{FF2B5EF4-FFF2-40B4-BE49-F238E27FC236}">
                <a16:creationId xmlns:a16="http://schemas.microsoft.com/office/drawing/2014/main" id="{54233A32-91FD-BC7D-A121-6E071C2552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5" r="20874" b="-2"/>
          <a:stretch/>
        </p:blipFill>
        <p:spPr>
          <a:xfrm>
            <a:off x="9032965" y="-167018"/>
            <a:ext cx="5577840" cy="5577840"/>
          </a:xfrm>
          <a:custGeom>
            <a:avLst/>
            <a:gdLst/>
            <a:ahLst/>
            <a:cxnLst/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Dual.icns" descr="Dual.ic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553" y="11605473"/>
            <a:ext cx="2377710" cy="237771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C17F14EC-38B5-1C7C-7E94-46FBDBCAC204}"/>
              </a:ext>
            </a:extLst>
          </p:cNvPr>
          <p:cNvSpPr txBox="1">
            <a:spLocks/>
          </p:cNvSpPr>
          <p:nvPr/>
        </p:nvSpPr>
        <p:spPr>
          <a:xfrm>
            <a:off x="1580639" y="2122520"/>
            <a:ext cx="20828001" cy="1200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 hangingPunct="1"/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Progetti realizzati in comunicazione</a:t>
            </a:r>
          </a:p>
        </p:txBody>
      </p:sp>
      <p:sp>
        <p:nvSpPr>
          <p:cNvPr id="4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227167E9-1376-5A8F-BC9E-362C8EC47C22}"/>
              </a:ext>
            </a:extLst>
          </p:cNvPr>
          <p:cNvSpPr txBox="1">
            <a:spLocks/>
          </p:cNvSpPr>
          <p:nvPr/>
        </p:nvSpPr>
        <p:spPr>
          <a:xfrm>
            <a:off x="3275093" y="3390042"/>
            <a:ext cx="20499307" cy="7471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Pain: 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Extension line con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Buscofen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Premestruale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</a:t>
            </a:r>
            <a:r>
              <a:rPr lang="it-IT" sz="4400" dirty="0" err="1">
                <a:solidFill>
                  <a:schemeClr val="bg1"/>
                </a:solidFill>
                <a:latin typeface="ITC Avant Garde Std Md" panose="020B0602020202020204" pitchFamily="34" charset="0"/>
              </a:rPr>
              <a:t>Cough</a:t>
            </a:r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 &amp; </a:t>
            </a:r>
            <a:r>
              <a:rPr lang="it-IT" sz="4400" dirty="0" err="1">
                <a:solidFill>
                  <a:schemeClr val="bg1"/>
                </a:solidFill>
                <a:latin typeface="ITC Avant Garde Std Md" panose="020B0602020202020204" pitchFamily="34" charset="0"/>
              </a:rPr>
              <a:t>Cold</a:t>
            </a:r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: 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Key Visual e Materiale PV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Bisolvon</a:t>
            </a:r>
            <a:endParaRPr lang="it-IT" sz="4400" dirty="0">
              <a:solidFill>
                <a:schemeClr val="bg1"/>
              </a:solidFill>
              <a:latin typeface="ITC Avant Garde Std Bk" panose="020B0502020202020204" pitchFamily="34" charset="0"/>
            </a:endParaRPr>
          </a:p>
          <a:p>
            <a:pPr lvl="4" algn="l" hangingPunct="1"/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Gastro: </a:t>
            </a:r>
          </a:p>
          <a:p>
            <a:pPr lvl="4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Extension line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Maalox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Evoluzione Natura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e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Dulcosoft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Irregolarità e Gonfiore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Food </a:t>
            </a:r>
            <a:r>
              <a:rPr lang="it-IT" sz="4400" dirty="0" err="1">
                <a:solidFill>
                  <a:schemeClr val="bg1"/>
                </a:solidFill>
                <a:latin typeface="ITC Avant Garde Std Md" panose="020B0602020202020204" pitchFamily="34" charset="0"/>
              </a:rPr>
              <a:t>Supplement</a:t>
            </a:r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: 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Realizzazione Linea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Bioritmon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Dompè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Localizzazione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Enterogermina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Gonfiore,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Enterogermina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SporaAttiva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Enterogermina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6Mld Bustine, 	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Enterogermina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Viaggi,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EnteroBaby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Enterog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antidiarroico</a:t>
            </a:r>
          </a:p>
        </p:txBody>
      </p:sp>
    </p:spTree>
    <p:extLst>
      <p:ext uri="{BB962C8B-B14F-4D97-AF65-F5344CB8AC3E}">
        <p14:creationId xmlns:p14="http://schemas.microsoft.com/office/powerpoint/2010/main" val="74306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e 6">
            <a:extLst>
              <a:ext uri="{FF2B5EF4-FFF2-40B4-BE49-F238E27FC236}">
                <a16:creationId xmlns:a16="http://schemas.microsoft.com/office/drawing/2014/main" id="{074A9759-C863-A8ED-03A2-A5DCF262281C}"/>
              </a:ext>
            </a:extLst>
          </p:cNvPr>
          <p:cNvSpPr/>
          <p:nvPr/>
        </p:nvSpPr>
        <p:spPr>
          <a:xfrm>
            <a:off x="15678734" y="5606338"/>
            <a:ext cx="8018883" cy="8018883"/>
          </a:xfrm>
          <a:prstGeom prst="ellipse">
            <a:avLst/>
          </a:prstGeom>
          <a:solidFill>
            <a:srgbClr val="D9D9D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42" name="Dual.icns" descr="Dual.ic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553" y="11605473"/>
            <a:ext cx="2377710" cy="237771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C17F14EC-38B5-1C7C-7E94-46FBDBCAC204}"/>
              </a:ext>
            </a:extLst>
          </p:cNvPr>
          <p:cNvSpPr txBox="1">
            <a:spLocks/>
          </p:cNvSpPr>
          <p:nvPr/>
        </p:nvSpPr>
        <p:spPr>
          <a:xfrm>
            <a:off x="1580639" y="2122520"/>
            <a:ext cx="20828001" cy="1200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 hangingPunct="1"/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Grado di innovazione dei progetti realizzati</a:t>
            </a:r>
          </a:p>
        </p:txBody>
      </p:sp>
      <p:sp>
        <p:nvSpPr>
          <p:cNvPr id="4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227167E9-1376-5A8F-BC9E-362C8EC47C22}"/>
              </a:ext>
            </a:extLst>
          </p:cNvPr>
          <p:cNvSpPr txBox="1">
            <a:spLocks/>
          </p:cNvSpPr>
          <p:nvPr/>
        </p:nvSpPr>
        <p:spPr>
          <a:xfrm>
            <a:off x="3275093" y="3390042"/>
            <a:ext cx="20499307" cy="7471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Pain: 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Extension line con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Buscofen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Premestruale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Realizzazione del packaging con materiali laminati, texture e colori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che riprendono quelli della linea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Buscofen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, per un posizionamento 	giovane e per un integratore smart. </a:t>
            </a:r>
          </a:p>
        </p:txBody>
      </p:sp>
      <p:pic>
        <p:nvPicPr>
          <p:cNvPr id="5" name="Immagine 4" descr="Immagine che contiene testo&#10;&#10;Descrizione generata automaticamente">
            <a:extLst>
              <a:ext uri="{FF2B5EF4-FFF2-40B4-BE49-F238E27FC236}">
                <a16:creationId xmlns:a16="http://schemas.microsoft.com/office/drawing/2014/main" id="{BAD68D35-FEF0-40ED-63B1-CE179FD396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4" t="26889" r="15388" b="2323"/>
          <a:stretch/>
        </p:blipFill>
        <p:spPr>
          <a:xfrm>
            <a:off x="15982950" y="5910554"/>
            <a:ext cx="7410450" cy="741045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2931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Dual.icns" descr="Dual.ic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553" y="11605473"/>
            <a:ext cx="2377710" cy="237771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C17F14EC-38B5-1C7C-7E94-46FBDBCAC204}"/>
              </a:ext>
            </a:extLst>
          </p:cNvPr>
          <p:cNvSpPr txBox="1">
            <a:spLocks/>
          </p:cNvSpPr>
          <p:nvPr/>
        </p:nvSpPr>
        <p:spPr>
          <a:xfrm>
            <a:off x="1580639" y="2122520"/>
            <a:ext cx="20828001" cy="1200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 hangingPunct="1"/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Grado di innovazione dei progetti realizzati</a:t>
            </a:r>
          </a:p>
        </p:txBody>
      </p:sp>
      <p:sp>
        <p:nvSpPr>
          <p:cNvPr id="4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227167E9-1376-5A8F-BC9E-362C8EC47C22}"/>
              </a:ext>
            </a:extLst>
          </p:cNvPr>
          <p:cNvSpPr txBox="1">
            <a:spLocks/>
          </p:cNvSpPr>
          <p:nvPr/>
        </p:nvSpPr>
        <p:spPr>
          <a:xfrm>
            <a:off x="3275093" y="3390042"/>
            <a:ext cx="20499307" cy="7471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</a:t>
            </a:r>
            <a:r>
              <a:rPr lang="it-IT" sz="4400" dirty="0" err="1">
                <a:solidFill>
                  <a:schemeClr val="bg1"/>
                </a:solidFill>
                <a:latin typeface="ITC Avant Garde Std Md" panose="020B0602020202020204" pitchFamily="34" charset="0"/>
              </a:rPr>
              <a:t>Cough</a:t>
            </a:r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 &amp; </a:t>
            </a:r>
            <a:r>
              <a:rPr lang="it-IT" sz="4400" dirty="0" err="1">
                <a:solidFill>
                  <a:schemeClr val="bg1"/>
                </a:solidFill>
                <a:latin typeface="ITC Avant Garde Std Md" panose="020B0602020202020204" pitchFamily="34" charset="0"/>
              </a:rPr>
              <a:t>Cold</a:t>
            </a:r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: 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Key Visual e Materiale PV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Bisolvon</a:t>
            </a:r>
            <a:endParaRPr lang="it-IT" sz="4400" dirty="0">
              <a:solidFill>
                <a:schemeClr val="bg1"/>
              </a:solidFill>
              <a:latin typeface="ITC Avant Garde Std Bk" panose="020B0502020202020204" pitchFamily="34" charset="0"/>
            </a:endParaRP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Una campagna molto comunicativa a tutti i target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con l’adattamento sul punto vendita con la vetrina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con complemento vetrina</a:t>
            </a:r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792F6B86-D766-138D-350B-82FC7893FB68}"/>
              </a:ext>
            </a:extLst>
          </p:cNvPr>
          <p:cNvSpPr/>
          <p:nvPr/>
        </p:nvSpPr>
        <p:spPr>
          <a:xfrm>
            <a:off x="15678734" y="5606338"/>
            <a:ext cx="8018883" cy="8018883"/>
          </a:xfrm>
          <a:prstGeom prst="ellipse">
            <a:avLst/>
          </a:prstGeom>
          <a:solidFill>
            <a:srgbClr val="D9D9D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7239B0C-2F2D-5FB0-F5C3-D6E08F2703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" t="952" r="257" b="28764"/>
          <a:stretch/>
        </p:blipFill>
        <p:spPr>
          <a:xfrm>
            <a:off x="15982950" y="5910554"/>
            <a:ext cx="7410450" cy="7410450"/>
          </a:xfrm>
          <a:prstGeom prst="ellipse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FAC8C152-8729-58E1-23F1-3452C682D298}"/>
              </a:ext>
            </a:extLst>
          </p:cNvPr>
          <p:cNvGrpSpPr/>
          <p:nvPr/>
        </p:nvGrpSpPr>
        <p:grpSpPr>
          <a:xfrm>
            <a:off x="8972841" y="8077200"/>
            <a:ext cx="6438317" cy="6438317"/>
            <a:chOff x="6687134" y="6001334"/>
            <a:chExt cx="8018883" cy="8018883"/>
          </a:xfrm>
        </p:grpSpPr>
        <p:sp>
          <p:nvSpPr>
            <p:cNvPr id="7" name="Ovale 6">
              <a:extLst>
                <a:ext uri="{FF2B5EF4-FFF2-40B4-BE49-F238E27FC236}">
                  <a16:creationId xmlns:a16="http://schemas.microsoft.com/office/drawing/2014/main" id="{3631F34F-4AF0-169A-DFFD-1BB4D9A57BBD}"/>
                </a:ext>
              </a:extLst>
            </p:cNvPr>
            <p:cNvSpPr/>
            <p:nvPr/>
          </p:nvSpPr>
          <p:spPr>
            <a:xfrm>
              <a:off x="6687134" y="6001334"/>
              <a:ext cx="8018883" cy="8018883"/>
            </a:xfrm>
            <a:prstGeom prst="ellipse">
              <a:avLst/>
            </a:prstGeom>
            <a:solidFill>
              <a:srgbClr val="D9D9D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93CF3E54-FB41-163F-4CD1-9E5DC0F5B8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161" t="24276" r="31"/>
            <a:stretch/>
          </p:blipFill>
          <p:spPr>
            <a:xfrm>
              <a:off x="6991350" y="6305550"/>
              <a:ext cx="7410449" cy="7410449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706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Dual.icns" descr="Dual.ic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553" y="11605473"/>
            <a:ext cx="2377710" cy="237771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C17F14EC-38B5-1C7C-7E94-46FBDBCAC204}"/>
              </a:ext>
            </a:extLst>
          </p:cNvPr>
          <p:cNvSpPr txBox="1">
            <a:spLocks/>
          </p:cNvSpPr>
          <p:nvPr/>
        </p:nvSpPr>
        <p:spPr>
          <a:xfrm>
            <a:off x="1580639" y="2122520"/>
            <a:ext cx="20828001" cy="1200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 hangingPunct="1"/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Grado di innovazione dei progetti realizzati</a:t>
            </a:r>
          </a:p>
        </p:txBody>
      </p:sp>
      <p:sp>
        <p:nvSpPr>
          <p:cNvPr id="4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227167E9-1376-5A8F-BC9E-362C8EC47C22}"/>
              </a:ext>
            </a:extLst>
          </p:cNvPr>
          <p:cNvSpPr txBox="1">
            <a:spLocks/>
          </p:cNvSpPr>
          <p:nvPr/>
        </p:nvSpPr>
        <p:spPr>
          <a:xfrm>
            <a:off x="3275093" y="3390042"/>
            <a:ext cx="20499307" cy="7471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lvl="4" algn="l" hangingPunct="1"/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Gastro: 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Extension line di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Maalox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con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Maalox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Evoluzione Natura</a:t>
            </a:r>
          </a:p>
          <a:p>
            <a:pPr lvl="4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Primo antiacido della linea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Maalox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con un posizionamento naturale,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la sfida nella creazione di questo pack è stata unire elementi naturali   	con elementi più tecnici/scientifici.</a:t>
            </a:r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0904F124-28EC-8EE5-6966-CFBBB2C6D06C}"/>
              </a:ext>
            </a:extLst>
          </p:cNvPr>
          <p:cNvGrpSpPr/>
          <p:nvPr/>
        </p:nvGrpSpPr>
        <p:grpSpPr>
          <a:xfrm>
            <a:off x="10153941" y="8153400"/>
            <a:ext cx="6438317" cy="6438317"/>
            <a:chOff x="6687134" y="6001334"/>
            <a:chExt cx="8018883" cy="8018883"/>
          </a:xfrm>
        </p:grpSpPr>
        <p:sp>
          <p:nvSpPr>
            <p:cNvPr id="7" name="Ovale 6">
              <a:extLst>
                <a:ext uri="{FF2B5EF4-FFF2-40B4-BE49-F238E27FC236}">
                  <a16:creationId xmlns:a16="http://schemas.microsoft.com/office/drawing/2014/main" id="{BB3E29F5-5B4F-52E7-B4BE-BFED8D2EE8B1}"/>
                </a:ext>
              </a:extLst>
            </p:cNvPr>
            <p:cNvSpPr/>
            <p:nvPr/>
          </p:nvSpPr>
          <p:spPr>
            <a:xfrm>
              <a:off x="6687134" y="6001334"/>
              <a:ext cx="8018883" cy="8018883"/>
            </a:xfrm>
            <a:prstGeom prst="ellipse">
              <a:avLst/>
            </a:prstGeom>
            <a:solidFill>
              <a:srgbClr val="D9D9D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FF85769A-A046-F4C4-F6D7-08DBFA8092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68" t="22768" r="18768" b="14767"/>
            <a:stretch/>
          </p:blipFill>
          <p:spPr>
            <a:xfrm>
              <a:off x="6991350" y="6305550"/>
              <a:ext cx="7410449" cy="7410449"/>
            </a:xfrm>
            <a:prstGeom prst="ellipse">
              <a:avLst/>
            </a:prstGeom>
          </p:spPr>
        </p:pic>
      </p:grpSp>
      <p:sp>
        <p:nvSpPr>
          <p:cNvPr id="9" name="Ovale 8">
            <a:extLst>
              <a:ext uri="{FF2B5EF4-FFF2-40B4-BE49-F238E27FC236}">
                <a16:creationId xmlns:a16="http://schemas.microsoft.com/office/drawing/2014/main" id="{98421B39-F2E4-1E69-4EE0-51C48E5947C2}"/>
              </a:ext>
            </a:extLst>
          </p:cNvPr>
          <p:cNvSpPr/>
          <p:nvPr/>
        </p:nvSpPr>
        <p:spPr>
          <a:xfrm>
            <a:off x="15678734" y="5606338"/>
            <a:ext cx="8018883" cy="8018883"/>
          </a:xfrm>
          <a:prstGeom prst="ellipse">
            <a:avLst/>
          </a:prstGeom>
          <a:solidFill>
            <a:srgbClr val="D9D9D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94E4C3A7-B72F-69FE-C635-A56998424F5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9" t="591" r="11817" b="22795"/>
          <a:stretch/>
        </p:blipFill>
        <p:spPr>
          <a:xfrm>
            <a:off x="15982950" y="5910554"/>
            <a:ext cx="7410450" cy="741045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9180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Dual.icns" descr="Dual.ic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553" y="11605473"/>
            <a:ext cx="2377710" cy="237771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C17F14EC-38B5-1C7C-7E94-46FBDBCAC204}"/>
              </a:ext>
            </a:extLst>
          </p:cNvPr>
          <p:cNvSpPr txBox="1">
            <a:spLocks/>
          </p:cNvSpPr>
          <p:nvPr/>
        </p:nvSpPr>
        <p:spPr>
          <a:xfrm>
            <a:off x="1580639" y="2122520"/>
            <a:ext cx="20828001" cy="1200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algn="l" hangingPunct="1"/>
            <a:r>
              <a:rPr lang="it-IT" sz="5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Grado di innovazione dei progetti realizzati</a:t>
            </a:r>
          </a:p>
        </p:txBody>
      </p:sp>
      <p:sp>
        <p:nvSpPr>
          <p:cNvPr id="4" name="Richiesta di restyling pack  con cambio nome per dare maggiore evidenza alla naturalità del prodotto!">
            <a:extLst>
              <a:ext uri="{FF2B5EF4-FFF2-40B4-BE49-F238E27FC236}">
                <a16:creationId xmlns:a16="http://schemas.microsoft.com/office/drawing/2014/main" id="{227167E9-1376-5A8F-BC9E-362C8EC47C22}"/>
              </a:ext>
            </a:extLst>
          </p:cNvPr>
          <p:cNvSpPr txBox="1">
            <a:spLocks/>
          </p:cNvSpPr>
          <p:nvPr/>
        </p:nvSpPr>
        <p:spPr>
          <a:xfrm>
            <a:off x="3275093" y="3390042"/>
            <a:ext cx="20499307" cy="7471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1pPr>
            <a:lvl2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2pPr>
            <a:lvl3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3pPr>
            <a:lvl4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4pPr>
            <a:lvl5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5pPr>
            <a:lvl6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6pPr>
            <a:lvl7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7pPr>
            <a:lvl8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8pPr>
            <a:lvl9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ITC Avant Garde Std XLt Cn"/>
                <a:ea typeface="ITC Avant Garde Std XLt Cn"/>
                <a:cs typeface="ITC Avant Garde Std XLt Cn"/>
                <a:sym typeface="ITC Avant Garde Gothic Std Extra Light"/>
              </a:defRPr>
            </a:lvl9pPr>
          </a:lstStyle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• Food </a:t>
            </a:r>
            <a:r>
              <a:rPr lang="it-IT" sz="4400" dirty="0" err="1">
                <a:solidFill>
                  <a:schemeClr val="bg1"/>
                </a:solidFill>
                <a:latin typeface="ITC Avant Garde Std Md" panose="020B0602020202020204" pitchFamily="34" charset="0"/>
              </a:rPr>
              <a:t>Supplement</a:t>
            </a:r>
            <a:r>
              <a:rPr lang="it-IT" sz="4400" dirty="0">
                <a:solidFill>
                  <a:schemeClr val="bg1"/>
                </a:solidFill>
                <a:latin typeface="ITC Avant Garde Std Md" panose="020B0602020202020204" pitchFamily="34" charset="0"/>
              </a:rPr>
              <a:t>: 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Realizzazione Linea </a:t>
            </a:r>
            <a:r>
              <a:rPr lang="it-IT" sz="4400" dirty="0" err="1">
                <a:solidFill>
                  <a:schemeClr val="bg1"/>
                </a:solidFill>
                <a:latin typeface="ITC Avant Garde Std Bk" panose="020B0502020202020204" pitchFamily="34" charset="0"/>
              </a:rPr>
              <a:t>Bioritmon</a:t>
            </a: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 Dompè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	La prima linea di integratori per l’azienda farmaceutica Dompé.</a:t>
            </a:r>
          </a:p>
          <a:p>
            <a:pPr lvl="1" algn="l" hangingPunct="1"/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	Le 4 referenze che compongono la linea sono state studiate </a:t>
            </a:r>
            <a:b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</a:br>
            <a:r>
              <a:rPr lang="it-IT" sz="4400" dirty="0">
                <a:solidFill>
                  <a:schemeClr val="bg1"/>
                </a:solidFill>
                <a:latin typeface="ITC Avant Garde Std Bk" panose="020B0502020202020204" pitchFamily="34" charset="0"/>
              </a:rPr>
              <a:t>		con dettagli innovativi in laminato per renderli unici e distintivi.</a:t>
            </a:r>
          </a:p>
        </p:txBody>
      </p:sp>
      <p:pic>
        <p:nvPicPr>
          <p:cNvPr id="5" name="Immagine 4" descr="Immagine che contiene testo, esterni, screenshot&#10;&#10;Descrizione generata automaticamente">
            <a:extLst>
              <a:ext uri="{FF2B5EF4-FFF2-40B4-BE49-F238E27FC236}">
                <a16:creationId xmlns:a16="http://schemas.microsoft.com/office/drawing/2014/main" id="{1C3792D2-38A4-A557-9D49-48DD03C033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0" y="6857999"/>
            <a:ext cx="12325350" cy="622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2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1163</Words>
  <Application>Microsoft Macintosh PowerPoint</Application>
  <PresentationFormat>Personalizzato</PresentationFormat>
  <Paragraphs>135</Paragraphs>
  <Slides>17</Slides>
  <Notes>11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28" baseType="lpstr">
      <vt:lpstr>Arial</vt:lpstr>
      <vt:lpstr>Calibri</vt:lpstr>
      <vt:lpstr>Century Gothic</vt:lpstr>
      <vt:lpstr>Helvetica</vt:lpstr>
      <vt:lpstr>Helvetica Neue</vt:lpstr>
      <vt:lpstr>Helvetica Neue Light</vt:lpstr>
      <vt:lpstr>Helvetica Neue Medium</vt:lpstr>
      <vt:lpstr>ITC Avant Garde Std Bk</vt:lpstr>
      <vt:lpstr>ITC Avant Garde Std Md</vt:lpstr>
      <vt:lpstr>ITC Avant Garde Std XLt Cn</vt:lpstr>
      <vt:lpstr>White</vt:lpstr>
      <vt:lpstr>Presentazione standard di PowerPoint</vt:lpstr>
      <vt:lpstr>EXPERTISE  AREE TERAPEUTICHE</vt:lpstr>
      <vt:lpstr>Richiesta informazioni  riguardo i seguenti punti:  • Area terapeutica • Progetti realizzati • Grado di innovatività     dei progetti realizzati • Categorie dei prodotti    (antibiotici, antifiammatori, etc…) • Capacità in ambito digital • Presenza di un medical writer     interno madrelingua inglese     o di pari competenza • Referenze o prodotti realizzati    eventualmente disponibili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Grazie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cp:lastModifiedBy>ila ila</cp:lastModifiedBy>
  <cp:revision>9</cp:revision>
  <dcterms:modified xsi:type="dcterms:W3CDTF">2022-05-25T09:23:32Z</dcterms:modified>
</cp:coreProperties>
</file>